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5" r:id="rId3"/>
    <p:sldId id="312" r:id="rId5"/>
    <p:sldId id="303" r:id="rId6"/>
    <p:sldId id="346" r:id="rId7"/>
    <p:sldId id="348" r:id="rId8"/>
    <p:sldId id="349" r:id="rId9"/>
    <p:sldId id="350" r:id="rId10"/>
    <p:sldId id="267" r:id="rId11"/>
    <p:sldId id="449" r:id="rId12"/>
    <p:sldId id="351" r:id="rId13"/>
    <p:sldId id="352" r:id="rId14"/>
    <p:sldId id="385" r:id="rId15"/>
    <p:sldId id="353" r:id="rId16"/>
    <p:sldId id="304" r:id="rId17"/>
    <p:sldId id="386" r:id="rId18"/>
    <p:sldId id="387" r:id="rId19"/>
    <p:sldId id="388" r:id="rId20"/>
    <p:sldId id="389" r:id="rId21"/>
    <p:sldId id="421" r:id="rId22"/>
    <p:sldId id="354" r:id="rId23"/>
    <p:sldId id="422" r:id="rId24"/>
    <p:sldId id="451" r:id="rId25"/>
    <p:sldId id="452" r:id="rId26"/>
    <p:sldId id="453" r:id="rId27"/>
    <p:sldId id="454" r:id="rId28"/>
    <p:sldId id="382" r:id="rId29"/>
    <p:sldId id="355" r:id="rId30"/>
    <p:sldId id="383" r:id="rId31"/>
    <p:sldId id="448" r:id="rId32"/>
    <p:sldId id="356" r:id="rId33"/>
    <p:sldId id="273" r:id="rId34"/>
    <p:sldId id="357" r:id="rId35"/>
    <p:sldId id="314" r:id="rId36"/>
    <p:sldId id="358" r:id="rId37"/>
    <p:sldId id="359" r:id="rId38"/>
    <p:sldId id="360" r:id="rId39"/>
    <p:sldId id="275" r:id="rId40"/>
    <p:sldId id="361" r:id="rId41"/>
    <p:sldId id="450" r:id="rId42"/>
    <p:sldId id="362" r:id="rId43"/>
    <p:sldId id="364" r:id="rId44"/>
    <p:sldId id="363" r:id="rId45"/>
    <p:sldId id="305" r:id="rId46"/>
    <p:sldId id="306" r:id="rId47"/>
    <p:sldId id="365" r:id="rId48"/>
    <p:sldId id="302" r:id="rId49"/>
    <p:sldId id="271" r:id="rId50"/>
    <p:sldId id="380" r:id="rId51"/>
    <p:sldId id="381" r:id="rId52"/>
    <p:sldId id="366" r:id="rId53"/>
    <p:sldId id="367" r:id="rId5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 userDrawn="1">
          <p15:clr>
            <a:srgbClr val="A4A3A4"/>
          </p15:clr>
        </p15:guide>
        <p15:guide id="2" pos="381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ro" initials="H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8FF"/>
    <a:srgbClr val="C0C0C0"/>
    <a:srgbClr val="DDDDDD"/>
    <a:srgbClr val="EAEAEA"/>
    <a:srgbClr val="F2F2F2"/>
    <a:srgbClr val="B2B2B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4E236F2-1C39-4055-B50B-08514C65F1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3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42" y="1200"/>
      </p:cViewPr>
      <p:guideLst>
        <p:guide orient="horz" pos="2207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12879F5-A58E-40CC-8088-DEC4C127EE4C}" type="datetimeFigureOut">
              <a:rPr lang="zh-CN" altLang="en-US"/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11BABB2-13EF-41F9-9DE8-3A95FCCAA48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Input Step (Lecture du CSV) :</a:t>
            </a:r>
            <a:endParaRPr lang="zh-CN" altLang="en-US" b="1"/>
          </a:p>
          <a:p>
            <a:r>
              <a:rPr lang="zh-CN" altLang="en-US"/>
              <a:t>Cette étape consiste à lire le fichier CSV contenant les données sur les blessures en Palestine et en Israël.</a:t>
            </a:r>
            <a:endParaRPr lang="zh-CN" altLang="en-US"/>
          </a:p>
          <a:p>
            <a:r>
              <a:rPr lang="zh-CN" altLang="en-US"/>
              <a:t>Les colonnes du fichier CSV sont year, month, palestine_injuries, israel_injuries, killed_by_palestine, killed_by_israel.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Select Values (Suppression des colonnes) :</a:t>
            </a:r>
            <a:endParaRPr lang="zh-CN" altLang="en-US" b="1"/>
          </a:p>
          <a:p>
            <a:r>
              <a:rPr lang="zh-CN" altLang="en-US"/>
              <a:t>On supprime les colonnes month, killed_by_palestine et killed_by_israel, car elles ne sont pas nécessaires pour l'analyse souhaitée.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Filter Rows (Filtrage des valeurs nulles) :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Cette étape vise à éliminer les lignes qui contiennent des valeurs nulles ou inconnues dans toutes les colonnes.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Replace in String (Remplacement des valeurs "n/a") :</a:t>
            </a:r>
            <a:endParaRPr lang="zh-CN" altLang="en-US"/>
          </a:p>
          <a:p>
            <a:r>
              <a:rPr lang="zh-CN" altLang="en-US"/>
              <a:t>On remplace toutes les occurrences de "n/a" par la valeur 0 pour éviter tout problème dans les calculs futurs.</a:t>
            </a:r>
            <a:endParaRPr lang="zh-CN" altLang="en-US"/>
          </a:p>
          <a:p>
            <a:r>
              <a:rPr lang="fr-FR" altLang="zh-CN"/>
              <a:t>cela crees</a:t>
            </a:r>
            <a:r>
              <a:rPr lang="zh-CN" altLang="en-US"/>
              <a:t> nouvelles colonnes, palestine_injuries</a:t>
            </a:r>
            <a:r>
              <a:rPr lang="fr-FR" altLang="zh-CN"/>
              <a:t>1</a:t>
            </a:r>
            <a:r>
              <a:rPr lang="zh-CN" altLang="en-US"/>
              <a:t> et israel_injuries</a:t>
            </a:r>
            <a:r>
              <a:rPr lang="fr-FR" altLang="zh-CN"/>
              <a:t>1</a:t>
            </a:r>
            <a:r>
              <a:rPr lang="zh-CN" altLang="en-US"/>
              <a:t>, sont créées pour stocker les données transformées.</a:t>
            </a:r>
            <a:endParaRPr lang="zh-CN" altLang="en-US"/>
          </a:p>
          <a:p>
            <a:br>
              <a:rPr lang="zh-CN" altLang="en-US"/>
            </a:br>
            <a:r>
              <a:rPr lang="zh-CN" altLang="en-US"/>
              <a:t>En remplaçant "n/a" par 0, </a:t>
            </a:r>
            <a:r>
              <a:rPr lang="fr-FR" altLang="zh-CN"/>
              <a:t>pour</a:t>
            </a:r>
            <a:r>
              <a:rPr lang="zh-CN" altLang="en-US"/>
              <a:t> facilitez la représentation graphique des données,</a:t>
            </a:r>
            <a:br>
              <a:rPr lang="zh-CN" altLang="en-US"/>
            </a:br>
            <a:r>
              <a:rPr lang="fr-FR" altLang="zh-CN"/>
              <a:t>Power bi </a:t>
            </a:r>
            <a:r>
              <a:rPr lang="zh-CN" altLang="en-US"/>
              <a:t>généralement adaptés </a:t>
            </a:r>
            <a:r>
              <a:rPr lang="fr-FR" altLang="zh-CN"/>
              <a:t>pour</a:t>
            </a:r>
            <a:r>
              <a:rPr lang="zh-CN" altLang="en-US"/>
              <a:t> la manipulation de valeurs numériques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>
                <a:sym typeface="+mn-ea"/>
              </a:rPr>
              <a:t>Select Values (Suppression des anciennes colonnes d'injuries) :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On supprime les anciennes colonnes palestine_injuries et israel_injuries, car elles ont été transformées et ne sont plus nécessaires.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De nouvelles colonnes, pa (pour palestine_injuries</a:t>
            </a:r>
            <a:r>
              <a:rPr lang="fr-FR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) et is (pour israel_injuries</a:t>
            </a:r>
            <a:r>
              <a:rPr lang="fr-FR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), sont créées pour stocker les données transformées.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Group by (Regroupement par année) :</a:t>
            </a:r>
            <a:endParaRPr lang="zh-CN" altLang="en-US" b="1"/>
          </a:p>
          <a:p>
            <a:r>
              <a:rPr lang="zh-CN" altLang="en-US"/>
              <a:t>Les données sont regroupées par année en utilisant la fonction SUM. Cela permet d'obtenir la somme des blessures pour chaque pays (pa et is) pour chaque année.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/>
              <a:t>Row Normaliser (Création de nouvelles colonnes) :</a:t>
            </a:r>
            <a:endParaRPr lang="zh-CN" altLang="en-US"/>
          </a:p>
          <a:p>
            <a:r>
              <a:rPr lang="zh-CN" altLang="en-US"/>
              <a:t>On crée de nouvelles colonnes, ID_pays, en dupliquant les colonnes pa et is pour chaque année. Ces colonnes serviront à identifier le pays associé à chaque enregistrement.</a:t>
            </a:r>
            <a:endParaRPr lang="zh-CN" altLang="en-US"/>
          </a:p>
          <a:p>
            <a:r>
              <a:rPr lang="zh-CN" altLang="en-US"/>
              <a:t>Une colonne nbr_injuries est créée pour stocker le nombre total d'injuries pour chaque enregistrement.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Add Sequence (Ajout de la colonne ID_injuries) :</a:t>
            </a:r>
            <a:endParaRPr lang="zh-CN" altLang="en-US" b="1"/>
          </a:p>
          <a:p>
            <a:r>
              <a:rPr lang="zh-CN" altLang="en-US"/>
              <a:t>On ajoute une colonne ID_injuries contenant une séquence unique pour chaque ligne. Cette colonne sera utilisée comme clé primaire dans la table injuries_dim.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"Row Normalizer" est utilisée pour normaliser les données au niveau des lignes.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Selinum : </a:t>
            </a:r>
            <a:endParaRPr lang="en-US" altLang="zh-CN"/>
          </a:p>
          <a:p>
            <a:r>
              <a:rPr lang="en-US" altLang="zh-CN"/>
              <a:t>le site Web que nous avons scraper utilise du contenu généré dynamiquement par JavaScript, Selenium est nécessaire pour exécuter ce JavaScript et récupérer le contenu résultant.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Beautiful Soup est utilisé pour extraire facilement des données du code HTML résultant.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puis configurer le rafraîchissement automatique dans Power BI</a:t>
            </a:r>
            <a:r>
              <a:rPr lang="en-US" altLang="zh-CN"/>
              <a:t> service</a:t>
            </a:r>
            <a:r>
              <a:rPr lang="zh-CN" altLang="en-US"/>
              <a:t> en utilisant ces services en tant que source.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 userDrawn="1"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 lnSpcReduction="10000"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 smtClean="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7.png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4.xml"/><Relationship Id="rId1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69.xml"/><Relationship Id="rId2" Type="http://schemas.openxmlformats.org/officeDocument/2006/relationships/image" Target="../media/image10.png"/><Relationship Id="rId1" Type="http://schemas.openxmlformats.org/officeDocument/2006/relationships/tags" Target="../tags/tag6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4.xml"/><Relationship Id="rId7" Type="http://schemas.openxmlformats.org/officeDocument/2006/relationships/image" Target="../media/image16.png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17.xml"/><Relationship Id="rId1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tags" Target="../tags/tag7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9.xml"/><Relationship Id="rId10" Type="http://schemas.openxmlformats.org/officeDocument/2006/relationships/image" Target="../media/image21.png"/><Relationship Id="rId1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2.xml"/><Relationship Id="rId1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0.xml"/><Relationship Id="rId1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8.xml"/><Relationship Id="rId1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2" Type="http://schemas.openxmlformats.org/officeDocument/2006/relationships/notesSlide" Target="../notesSlides/notesSlide2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6.xml"/><Relationship Id="rId1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4.xml"/><Relationship Id="rId1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2.xml"/><Relationship Id="rId1" Type="http://schemas.openxmlformats.org/officeDocument/2006/relationships/slide" Target="slide1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2" Type="http://schemas.openxmlformats.org/officeDocument/2006/relationships/notesSlide" Target="../notesSlides/notesSlide2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0.xml"/><Relationship Id="rId1" Type="http://schemas.openxmlformats.org/officeDocument/2006/relationships/slide" Target="slide1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notesSlide" Target="../notesSlides/notesSlide2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8.xml"/><Relationship Id="rId1" Type="http://schemas.openxmlformats.org/officeDocument/2006/relationships/slide" Target="slide1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2" Type="http://schemas.openxmlformats.org/officeDocument/2006/relationships/notesSlide" Target="../notesSlides/notesSlide2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56.xml"/><Relationship Id="rId1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2" Type="http://schemas.openxmlformats.org/officeDocument/2006/relationships/notesSlide" Target="../notesSlides/notesSlide2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64.xml"/><Relationship Id="rId1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notesSlide" Target="../notesSlides/notesSlide3.xml"/><Relationship Id="rId1" Type="http://schemas.openxmlformats.org/officeDocument/2006/relationships/slide" Target="slide1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image" Target="../media/image35.png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36.png"/><Relationship Id="rId1" Type="http://schemas.openxmlformats.org/officeDocument/2006/relationships/tags" Target="../tags/tag17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35.png"/><Relationship Id="rId2" Type="http://schemas.openxmlformats.org/officeDocument/2006/relationships/tags" Target="../tags/tag176.xml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6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18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8.xml"/><Relationship Id="rId2" Type="http://schemas.openxmlformats.org/officeDocument/2006/relationships/image" Target="../media/image39.png"/><Relationship Id="rId1" Type="http://schemas.openxmlformats.org/officeDocument/2006/relationships/tags" Target="../tags/tag187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0.xml"/><Relationship Id="rId2" Type="http://schemas.openxmlformats.org/officeDocument/2006/relationships/image" Target="../media/image40.png"/><Relationship Id="rId1" Type="http://schemas.openxmlformats.org/officeDocument/2006/relationships/tags" Target="../tags/tag18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image" Target="../media/image35.png"/><Relationship Id="rId2" Type="http://schemas.openxmlformats.org/officeDocument/2006/relationships/tags" Target="../tags/tag192.xml"/><Relationship Id="rId16" Type="http://schemas.openxmlformats.org/officeDocument/2006/relationships/notesSlide" Target="../notesSlides/notesSlide3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tags" Target="../tags/tag19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5.xml"/><Relationship Id="rId2" Type="http://schemas.openxmlformats.org/officeDocument/2006/relationships/image" Target="../media/image41.png"/><Relationship Id="rId1" Type="http://schemas.openxmlformats.org/officeDocument/2006/relationships/tags" Target="../tags/tag20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image" Target="../media/image35.png"/><Relationship Id="rId2" Type="http://schemas.openxmlformats.org/officeDocument/2006/relationships/tags" Target="../tags/tag207.xml"/><Relationship Id="rId18" Type="http://schemas.openxmlformats.org/officeDocument/2006/relationships/notesSlide" Target="../notesSlides/notesSlide39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0" Type="http://schemas.openxmlformats.org/officeDocument/2006/relationships/notesSlide" Target="../notesSlides/notesSlide4.xml"/><Relationship Id="rId1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4.xml"/><Relationship Id="rId2" Type="http://schemas.openxmlformats.org/officeDocument/2006/relationships/image" Target="../media/image42.png"/><Relationship Id="rId1" Type="http://schemas.openxmlformats.org/officeDocument/2006/relationships/tags" Target="../tags/tag223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6.xml"/><Relationship Id="rId2" Type="http://schemas.openxmlformats.org/officeDocument/2006/relationships/image" Target="../media/image43.png"/><Relationship Id="rId1" Type="http://schemas.openxmlformats.org/officeDocument/2006/relationships/tags" Target="../tags/tag225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8.xml"/><Relationship Id="rId2" Type="http://schemas.openxmlformats.org/officeDocument/2006/relationships/image" Target="../media/image44.png"/><Relationship Id="rId1" Type="http://schemas.openxmlformats.org/officeDocument/2006/relationships/tags" Target="../tags/tag227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2" Type="http://schemas.openxmlformats.org/officeDocument/2006/relationships/image" Target="../media/image45.png"/><Relationship Id="rId1" Type="http://schemas.openxmlformats.org/officeDocument/2006/relationships/tags" Target="../tags/tag229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2.xml"/><Relationship Id="rId2" Type="http://schemas.openxmlformats.org/officeDocument/2006/relationships/image" Target="../media/image46.png"/><Relationship Id="rId1" Type="http://schemas.openxmlformats.org/officeDocument/2006/relationships/tags" Target="../tags/tag23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0" Type="http://schemas.openxmlformats.org/officeDocument/2006/relationships/notesSlide" Target="../notesSlides/notesSlide47.xml"/><Relationship Id="rId2" Type="http://schemas.openxmlformats.org/officeDocument/2006/relationships/tags" Target="../tags/tag236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5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0" Type="http://schemas.openxmlformats.org/officeDocument/2006/relationships/notesSlide" Target="../notesSlides/notesSlide48.xml"/><Relationship Id="rId2" Type="http://schemas.openxmlformats.org/officeDocument/2006/relationships/tags" Target="../tags/tag254.xml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270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3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2" Type="http://schemas.openxmlformats.org/officeDocument/2006/relationships/notesSlide" Target="../notesSlides/notesSlide49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" Target="slide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8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notesSlide" Target="../notesSlides/notesSlide6.xml"/><Relationship Id="rId1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0" Type="http://schemas.openxmlformats.org/officeDocument/2006/relationships/notesSlide" Target="../notesSlides/notesSlide7.xml"/><Relationship Id="rId1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46.xml"/><Relationship Id="rId5" Type="http://schemas.openxmlformats.org/officeDocument/2006/relationships/image" Target="../media/image6.png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1715" y="3098800"/>
            <a:ext cx="10515600" cy="1121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10">
                <a:sym typeface="+mn-ea"/>
              </a:rPr>
              <a:t>Analyse Multidimensionnelle du Conflit </a:t>
            </a:r>
            <a:r>
              <a:rPr lang="en-US" sz="3110">
                <a:highlight>
                  <a:srgbClr val="FFFF00"/>
                </a:highlight>
                <a:sym typeface="+mn-ea"/>
              </a:rPr>
              <a:t>Palestine-Israël </a:t>
            </a:r>
            <a:r>
              <a:rPr lang="en-US" sz="3110">
                <a:sym typeface="+mn-ea"/>
              </a:rPr>
              <a:t>: Construction d'un Tableau de Bord Dynamique et d'un Rapport d'Impact</a:t>
            </a:r>
            <a:endParaRPr lang="en-US" altLang="zh-CN" sz="311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40" y="1196340"/>
            <a:ext cx="3164840" cy="129476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>
          <a:xfrm>
            <a:off x="682625" y="4878070"/>
            <a:ext cx="3586480" cy="1216025"/>
          </a:xfrm>
        </p:spPr>
        <p:txBody>
          <a:bodyPr/>
          <a:p>
            <a:r>
              <a:rPr lang="en-US" sz="2000" b="1" i="1" u="sng"/>
              <a:t>SOUTENU PAR :</a:t>
            </a:r>
            <a:endParaRPr lang="en-US" sz="2000" b="1" i="1" u="sng"/>
          </a:p>
          <a:p>
            <a:pPr>
              <a:buFont typeface="Arial" panose="020B0604020202020204" pitchFamily="34" charset="0"/>
            </a:pPr>
            <a:r>
              <a:rPr lang="en-US" sz="2000" b="1"/>
              <a:t>          Omaima Bellakdar </a:t>
            </a:r>
            <a:endParaRPr lang="en-US" sz="2000" b="1"/>
          </a:p>
          <a:p>
            <a:pPr>
              <a:buFont typeface="Arial" panose="020B0604020202020204" pitchFamily="34" charset="0"/>
            </a:pPr>
            <a:r>
              <a:rPr lang="en-US" sz="2000" b="1"/>
              <a:t>           Youssef Bourdouar</a:t>
            </a:r>
            <a:endParaRPr lang="en-US" sz="2000" b="1"/>
          </a:p>
        </p:txBody>
      </p:sp>
      <p:sp>
        <p:nvSpPr>
          <p:cNvPr id="8" name="Text Box 7"/>
          <p:cNvSpPr txBox="1"/>
          <p:nvPr/>
        </p:nvSpPr>
        <p:spPr>
          <a:xfrm flipV="1">
            <a:off x="5277485" y="835660"/>
            <a:ext cx="5250180" cy="537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2" name="Content Placeholder 5"/>
          <p:cNvSpPr/>
          <p:nvPr/>
        </p:nvSpPr>
        <p:spPr>
          <a:xfrm>
            <a:off x="7792085" y="4878070"/>
            <a:ext cx="3586480" cy="12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u="sng">
                <a:sym typeface="+mn-ea"/>
              </a:rPr>
              <a:t>Encadrant:</a:t>
            </a:r>
            <a:r>
              <a:rPr lang="en-US" sz="2000" b="1" i="1" u="sng">
                <a:sym typeface="+mn-ea"/>
              </a:rPr>
              <a:t> </a:t>
            </a:r>
            <a:endParaRPr lang="en-US" sz="2000" b="1" i="1" u="sng">
              <a:sym typeface="+mn-ea"/>
            </a:endParaRPr>
          </a:p>
          <a:p>
            <a:r>
              <a:rPr lang="en-US" sz="2000">
                <a:sym typeface="+mn-ea"/>
              </a:rPr>
              <a:t>   </a:t>
            </a:r>
            <a:r>
              <a:rPr lang="en-US" sz="2000" b="1">
                <a:sym typeface="+mn-ea"/>
              </a:rPr>
              <a:t>Dr.Jihad Zahir</a:t>
            </a:r>
            <a:r>
              <a:rPr lang="en-US" sz="2000">
                <a:sym typeface="+mn-ea"/>
              </a:rPr>
              <a:t> </a:t>
            </a:r>
            <a:endParaRPr lang="en-US" sz="20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1372870"/>
            <a:ext cx="2251075" cy="1071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885190" y="31692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LOREM IPSUM DOLOR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32360" cy="68586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64540" y="86487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Description des sources de données </a:t>
            </a:r>
            <a:endParaRPr lang="en-US"/>
          </a:p>
          <a:p>
            <a:endParaRPr lang="zh-CN" altLang="en-US" dirty="0"/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318770" y="1624330"/>
          <a:ext cx="11461115" cy="4297680"/>
        </p:xfrm>
        <a:graphic>
          <a:graphicData uri="http://schemas.openxmlformats.org/drawingml/2006/table">
            <a:tbl>
              <a:tblPr>
                <a:noFill/>
                <a:tableStyleId>{94E236F2-1C39-4055-B50B-08514C65F1AC}</a:tableStyleId>
              </a:tblPr>
              <a:tblGrid>
                <a:gridCol w="2032000"/>
                <a:gridCol w="2599690"/>
                <a:gridCol w="2244090"/>
                <a:gridCol w="2292350"/>
                <a:gridCol w="2292985"/>
              </a:tblGrid>
              <a:tr h="1005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Intitulé du fichier</a:t>
                      </a:r>
                      <a:endParaRPr lang="en-US" sz="1800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Source 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Lien hypertexte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Fréquence de mise à jour dans la source 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Méthode d’acquisition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800">
                          <a:sym typeface="+mn-ea"/>
                        </a:rPr>
                        <a:t> </a:t>
                      </a:r>
                      <a:r>
                        <a:rPr lang="fr-FR" sz="1800" b="1">
                          <a:sym typeface="+mn-ea"/>
                        </a:rPr>
                        <a:t>Palestine et israel victimes</a:t>
                      </a:r>
                      <a:endParaRPr lang="fr-FR" sz="1800"/>
                    </a:p>
                    <a:p>
                      <a:pPr>
                        <a:buNone/>
                      </a:pPr>
                      <a:endParaRPr 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B’TSELEM: the israeli information center for human Rights in the Occupied Territories</a:t>
                      </a:r>
                      <a:endParaRPr lang="fr-FR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>
                          <a:sym typeface="+mn-ea"/>
                        </a:rPr>
                        <a:t>https://bit.ly/3GEQi0W</a:t>
                      </a: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Mise a jour des donnees</a:t>
                      </a:r>
                      <a:r>
                        <a:t> October 6, 2023</a:t>
                      </a: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fr-FR"/>
                        <a:t>Scrapping en </a:t>
                      </a:r>
                      <a:r>
                        <a:rPr lang="fr-FR"/>
                        <a:t>Telechar</a:t>
                      </a:r>
                      <a:r>
                        <a:rPr lang="en-US" altLang="fr-FR"/>
                        <a:t>gent</a:t>
                      </a:r>
                      <a:r>
                        <a:rPr lang="fr-FR"/>
                        <a:t> direct </a:t>
                      </a:r>
                      <a:r>
                        <a:rPr lang="fr-FR" sz="1800">
                          <a:sym typeface="+mn-ea"/>
                        </a:rPr>
                        <a:t>de fichier csv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 b="1" dirty="0">
                          <a:sym typeface="+mn-ea"/>
                        </a:rPr>
                        <a:t>R</a:t>
                      </a:r>
                      <a:r>
                        <a:rPr lang="en-US" altLang="zh-CN" sz="1800" b="1" dirty="0">
                          <a:sym typeface="+mn-ea"/>
                        </a:rPr>
                        <a:t>éfugés</a:t>
                      </a:r>
                      <a:r>
                        <a:rPr lang="fr-FR" altLang="en-US" sz="1800" b="1" dirty="0">
                          <a:sym typeface="+mn-ea"/>
                        </a:rPr>
                        <a:t> de </a:t>
                      </a:r>
                      <a:r>
                        <a:rPr lang="fr-FR" sz="1800" b="1">
                          <a:sym typeface="+mn-ea"/>
                        </a:rPr>
                        <a:t>Palestine</a:t>
                      </a:r>
                      <a:endParaRPr lang="fr-FR"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UNHCR : The UN Refugee Agency</a:t>
                      </a:r>
                      <a:endParaRPr lang="fr-FR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>
                          <a:sym typeface="+mn-ea"/>
                        </a:rPr>
                        <a:t>https://bit.ly/47QX2EQ</a:t>
                      </a: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Tous les six mois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Telechargement direct de fichier csv</a:t>
                      </a:r>
                      <a:endParaRPr lang="fr-FR"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 b="1">
                          <a:sym typeface="+mn-ea"/>
                        </a:rPr>
                        <a:t>colonies israéliennes</a:t>
                      </a:r>
                      <a:endParaRPr lang="fr-FR" altLang="en-US"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b="1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WiKiPedia</a:t>
                      </a:r>
                      <a:endParaRPr lang="fr-FR" alt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altLang="en-US"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http://bit.ly/3uPskgx</a:t>
                      </a:r>
                      <a:endParaRPr lang="fr-FR" altLang="en-US"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Par anneé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Scraping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64540" y="86487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Description des sources de données </a:t>
            </a:r>
            <a:endParaRPr lang="en-US"/>
          </a:p>
          <a:p>
            <a:endParaRPr lang="zh-CN" altLang="en-US" dirty="0"/>
          </a:p>
        </p:txBody>
      </p:sp>
      <p:graphicFrame>
        <p:nvGraphicFramePr>
          <p:cNvPr id="83" name="Google Shape;83;p17"/>
          <p:cNvGraphicFramePr/>
          <p:nvPr/>
        </p:nvGraphicFramePr>
        <p:xfrm>
          <a:off x="318770" y="1624330"/>
          <a:ext cx="11461115" cy="4870450"/>
        </p:xfrm>
        <a:graphic>
          <a:graphicData uri="http://schemas.openxmlformats.org/drawingml/2006/table">
            <a:tbl>
              <a:tblPr>
                <a:noFill/>
                <a:tableStyleId>{94E236F2-1C39-4055-B50B-08514C65F1AC}</a:tableStyleId>
              </a:tblPr>
              <a:tblGrid>
                <a:gridCol w="2032000"/>
                <a:gridCol w="2599690"/>
                <a:gridCol w="2244090"/>
                <a:gridCol w="2292350"/>
                <a:gridCol w="2292985"/>
              </a:tblGrid>
              <a:tr h="103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Intitulé du fichier</a:t>
                      </a:r>
                      <a:endParaRPr lang="en-US" sz="1800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Source 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Lien hypertexte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Fréquence de mise à jour dans la source 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Méthode d</a:t>
                      </a:r>
                      <a:r>
                        <a:rPr lang="fr-FR" alt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’</a:t>
                      </a:r>
                      <a:r>
                        <a:rPr lang="en-US" b="1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  <a:latin typeface="Microsoft YaHei" panose="020B0503020204020204" charset="-122"/>
                          <a:ea typeface="Microsoft YaHei" panose="020B0503020204020204" charset="-122"/>
                        </a:rPr>
                        <a:t>acquisition</a:t>
                      </a:r>
                      <a:endParaRPr lang="en-US" b="1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  <a:latin typeface="Microsoft YaHei" panose="020B0503020204020204" charset="-122"/>
                        <a:ea typeface="Microsoft YaHei" panose="020B0503020204020204" charset="-122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1483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1800" b="1">
                          <a:solidFill>
                            <a:schemeClr val="tx1">
                              <a:lumMod val="50000"/>
                            </a:schemeClr>
                          </a:solidFill>
                          <a:sym typeface="+mn-ea"/>
                        </a:rPr>
                        <a:t>Palestinaine Prisoners</a:t>
                      </a:r>
                      <a:endParaRPr lang="fr-FR" sz="1800" b="1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fr-FR" sz="1800" b="1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PCBS :</a:t>
                      </a:r>
                      <a:r>
                        <a:rPr lang="en-US" sz="1800">
                          <a:sym typeface="+mn-ea"/>
                        </a:rPr>
                        <a:t>Bureau central palestinien des statistiques</a:t>
                      </a:r>
                      <a:endParaRPr 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+mn-ea"/>
                        </a:rPr>
                        <a:t>https://bit.ly/47T8xeO</a:t>
                      </a:r>
                      <a:endParaRPr lang="en-US" sz="1800"/>
                    </a:p>
                    <a:p>
                      <a:pPr marL="0" lvl="0" indent="0" algn="ctr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/>
                        <a:t>Par événement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fr-FR"/>
                        <a:t>Copier/Coller</a:t>
                      </a:r>
                      <a:endParaRPr lang="en-US" alt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13169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 b="1" dirty="0">
                          <a:sym typeface="+mn-ea"/>
                        </a:rPr>
                        <a:t>Démographie de israel</a:t>
                      </a:r>
                      <a:endParaRPr lang="fr-FR"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J</a:t>
                      </a:r>
                      <a:r>
                        <a:rPr lang="en-US" sz="1800">
                          <a:sym typeface="+mn-ea"/>
                        </a:rPr>
                        <a:t>ewish</a:t>
                      </a:r>
                      <a:r>
                        <a:rPr lang="fr-FR" altLang="en-US" sz="1800">
                          <a:sym typeface="+mn-ea"/>
                        </a:rPr>
                        <a:t> V</a:t>
                      </a:r>
                      <a:r>
                        <a:rPr lang="en-US" sz="1800">
                          <a:sym typeface="+mn-ea"/>
                        </a:rPr>
                        <a:t>irtual</a:t>
                      </a:r>
                      <a:r>
                        <a:rPr lang="fr-FR" altLang="en-US" sz="1800">
                          <a:sym typeface="+mn-ea"/>
                        </a:rPr>
                        <a:t> L</a:t>
                      </a:r>
                      <a:r>
                        <a:rPr lang="en-US" sz="1800">
                          <a:sym typeface="+mn-ea"/>
                        </a:rPr>
                        <a:t>ibrary</a:t>
                      </a:r>
                      <a:r>
                        <a:rPr lang="fr-FR" altLang="en-US" sz="1800">
                          <a:sym typeface="+mn-ea"/>
                        </a:rPr>
                        <a:t> a project of AIGE</a:t>
                      </a:r>
                      <a:endParaRPr lang="fr-FR" alt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+mn-ea"/>
                        </a:rPr>
                        <a:t>https://bit.ly/46UNaZx</a:t>
                      </a:r>
                      <a:endParaRPr lang="en-US"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n/a</a:t>
                      </a:r>
                      <a:endParaRPr lang="fr-FR"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fr-FR"/>
                        <a:t>Scraping </a:t>
                      </a:r>
                      <a:endParaRPr lang="en-US" alt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  <a:tr h="103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 b="1">
                          <a:sym typeface="+mn-ea"/>
                        </a:rPr>
                        <a:t> Injuries</a:t>
                      </a:r>
                      <a:endParaRPr lang="fr-FR" altLang="en-US" sz="18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b="1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altLang="en-US" sz="1800">
                          <a:sym typeface="+mn-ea"/>
                        </a:rPr>
                        <a:t> Kaggle</a:t>
                      </a:r>
                      <a:endParaRPr lang="fr-FR" alt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altLang="en-US"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altLang="en-US" sz="1800">
                        <a:sym typeface="+mn-e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ym typeface="+mn-ea"/>
                        </a:rPr>
                        <a:t>https://bit.ly/41dKk0t</a:t>
                      </a:r>
                      <a:endParaRPr lang="en-US"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Mise a jour des donnees i</a:t>
                      </a:r>
                      <a:r>
                        <a:rPr lang="fr-FR"/>
                        <a:t>l y a 2 ans</a:t>
                      </a:r>
                      <a:endParaRPr lang="fr-FR"/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800">
                          <a:sym typeface="+mn-ea"/>
                        </a:rPr>
                        <a:t>Telechargement direct de fichier csv</a:t>
                      </a:r>
                      <a:endParaRPr lang="fr-FR" sz="1800">
                        <a:sym typeface="+mn-ea"/>
                      </a:endParaRPr>
                    </a:p>
                  </a:txBody>
                  <a:tcPr marL="91425" marR="91425" marT="91425" marB="91425">
                    <a:pattFill prst="ltUpDiag">
                      <a:fgClr>
                        <a:srgbClr val="60A8FF"/>
                      </a:fgClr>
                      <a:bgClr>
                        <a:schemeClr val="bg1"/>
                      </a:bgClr>
                    </a:patt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885190" y="31692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Transformations définies sur les données </a:t>
            </a:r>
            <a:endParaRPr lang="en-US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285" y="2052320"/>
            <a:ext cx="11735435" cy="387540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780665"/>
            <a:ext cx="5414645" cy="3589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95" y="1386840"/>
            <a:ext cx="9182100" cy="1314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65" y="3140710"/>
            <a:ext cx="4730115" cy="3060700"/>
          </a:xfrm>
          <a:prstGeom prst="rect">
            <a:avLst/>
          </a:prstGeom>
        </p:spPr>
      </p:pic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6412865" y="4460875"/>
            <a:ext cx="377190" cy="11751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ln w="63500" cap="rnd" cmpd="sng">
            <a:solidFill>
              <a:schemeClr val="accent1">
                <a:shade val="50000"/>
              </a:schemeClr>
            </a:solidFill>
            <a:prstDash val="solid"/>
            <a:round/>
            <a:tailEnd type="triangle" w="med" len="lg"/>
          </a:ln>
          <a:scene3d>
            <a:camera prst="orthographicFront"/>
            <a:lightRig rig="threePt" dir="t"/>
          </a:scene3d>
          <a:sp3d extrusionH="508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95" y="1386840"/>
            <a:ext cx="9182100" cy="1314450"/>
          </a:xfrm>
          <a:prstGeom prst="rect">
            <a:avLst/>
          </a:prstGeom>
        </p:spPr>
      </p:pic>
      <p:sp>
        <p:nvSpPr>
          <p:cNvPr id="17" name="Freeform 44"/>
          <p:cNvSpPr/>
          <p:nvPr>
            <p:custDataLst>
              <p:tags r:id="rId3"/>
            </p:custDataLst>
          </p:nvPr>
        </p:nvSpPr>
        <p:spPr bwMode="gray">
          <a:xfrm rot="5235986" flipV="1">
            <a:off x="6060440" y="4665980"/>
            <a:ext cx="377190" cy="11751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ln w="63500" cap="rnd" cmpd="sng">
            <a:solidFill>
              <a:schemeClr val="accent1">
                <a:shade val="50000"/>
              </a:schemeClr>
            </a:solidFill>
            <a:prstDash val="solid"/>
            <a:round/>
            <a:tailEnd type="triangle" w="med" len="lg"/>
          </a:ln>
          <a:scene3d>
            <a:camera prst="orthographicFront"/>
            <a:lightRig rig="threePt" dir="t"/>
          </a:scene3d>
          <a:sp3d extrusionH="508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235" y="2701290"/>
            <a:ext cx="5544820" cy="3629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665" y="3303905"/>
            <a:ext cx="5137150" cy="33439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200" y="44386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84605"/>
            <a:ext cx="9182100" cy="1314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" y="2590165"/>
            <a:ext cx="4164965" cy="2795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785" y="2590165"/>
            <a:ext cx="5156835" cy="1292225"/>
          </a:xfrm>
          <a:prstGeom prst="rect">
            <a:avLst/>
          </a:prstGeom>
        </p:spPr>
      </p:pic>
      <p:sp>
        <p:nvSpPr>
          <p:cNvPr id="8" name="Freeform 44"/>
          <p:cNvSpPr/>
          <p:nvPr>
            <p:custDataLst>
              <p:tags r:id="rId5"/>
            </p:custDataLst>
          </p:nvPr>
        </p:nvSpPr>
        <p:spPr bwMode="gray">
          <a:xfrm rot="5235986">
            <a:off x="9997440" y="4120515"/>
            <a:ext cx="617855" cy="40957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9" name="Freeform 44"/>
          <p:cNvSpPr/>
          <p:nvPr>
            <p:custDataLst>
              <p:tags r:id="rId6"/>
            </p:custDataLst>
          </p:nvPr>
        </p:nvSpPr>
        <p:spPr bwMode="gray">
          <a:xfrm rot="5235986" flipH="1" flipV="1">
            <a:off x="4853305" y="2715260"/>
            <a:ext cx="290830" cy="12820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240" y="4174490"/>
            <a:ext cx="4702175" cy="25850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200" y="44386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84605"/>
            <a:ext cx="9182100" cy="1314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9500"/>
            <a:ext cx="2851785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28845"/>
            <a:ext cx="2851785" cy="1791970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2016760" y="4089400"/>
            <a:ext cx="494665" cy="505460"/>
          </a:xfrm>
          <a:prstGeom prst="mathPlus">
            <a:avLst/>
          </a:prstGeom>
          <a:ln w="66675"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1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Freeform 44"/>
          <p:cNvSpPr/>
          <p:nvPr>
            <p:custDataLst>
              <p:tags r:id="rId5"/>
            </p:custDataLst>
          </p:nvPr>
        </p:nvSpPr>
        <p:spPr bwMode="gray">
          <a:xfrm rot="5235986" flipH="1" flipV="1">
            <a:off x="3966845" y="3479165"/>
            <a:ext cx="422910" cy="7740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6615" y="2349500"/>
            <a:ext cx="1983740" cy="191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935" y="2349500"/>
            <a:ext cx="2527300" cy="2131060"/>
          </a:xfrm>
          <a:prstGeom prst="rect">
            <a:avLst/>
          </a:prstGeom>
        </p:spPr>
      </p:pic>
      <p:sp>
        <p:nvSpPr>
          <p:cNvPr id="8" name="Freeform 44"/>
          <p:cNvSpPr/>
          <p:nvPr>
            <p:custDataLst>
              <p:tags r:id="rId8"/>
            </p:custDataLst>
          </p:nvPr>
        </p:nvSpPr>
        <p:spPr bwMode="gray">
          <a:xfrm rot="5235986" flipH="1" flipV="1">
            <a:off x="7247255" y="2798445"/>
            <a:ext cx="279400" cy="93789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0" name="Freeform 44"/>
          <p:cNvSpPr/>
          <p:nvPr>
            <p:custDataLst>
              <p:tags r:id="rId9"/>
            </p:custDataLst>
          </p:nvPr>
        </p:nvSpPr>
        <p:spPr bwMode="gray">
          <a:xfrm rot="5235986">
            <a:off x="7954645" y="4664075"/>
            <a:ext cx="517525" cy="67881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0715" y="4594860"/>
            <a:ext cx="1809115" cy="21145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838200" y="44386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injuries</a:t>
            </a:r>
            <a:endParaRPr lang="fr-FR" altLang="en-US" dirty="0"/>
          </a:p>
        </p:txBody>
      </p:sp>
      <p:sp>
        <p:nvSpPr>
          <p:cNvPr id="9" name="Freeform 44"/>
          <p:cNvSpPr/>
          <p:nvPr>
            <p:custDataLst>
              <p:tags r:id="rId2"/>
            </p:custDataLst>
          </p:nvPr>
        </p:nvSpPr>
        <p:spPr bwMode="gray">
          <a:xfrm rot="5235986" flipH="1" flipV="1">
            <a:off x="2807335" y="4122420"/>
            <a:ext cx="297180" cy="10280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8" name="Freeform 44"/>
          <p:cNvSpPr/>
          <p:nvPr>
            <p:custDataLst>
              <p:tags r:id="rId3"/>
            </p:custDataLst>
          </p:nvPr>
        </p:nvSpPr>
        <p:spPr bwMode="gray">
          <a:xfrm rot="5235986" flipV="1">
            <a:off x="6218555" y="4022725"/>
            <a:ext cx="607695" cy="129032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0" name="Freeform 44"/>
          <p:cNvSpPr/>
          <p:nvPr>
            <p:custDataLst>
              <p:tags r:id="rId4"/>
            </p:custDataLst>
          </p:nvPr>
        </p:nvSpPr>
        <p:spPr bwMode="gray">
          <a:xfrm rot="5235986">
            <a:off x="7954645" y="4664075"/>
            <a:ext cx="517525" cy="67881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53975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" y="4212590"/>
            <a:ext cx="1809115" cy="2114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50" y="3429000"/>
            <a:ext cx="2240280" cy="2291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570" y="3429000"/>
            <a:ext cx="3003550" cy="28981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310" y="1229360"/>
            <a:ext cx="10651490" cy="19424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885190" y="31692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Transfomation des Colonies</a:t>
            </a:r>
            <a:endParaRPr lang="en-US" altLang="zh-C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655" y="2036445"/>
            <a:ext cx="11597640" cy="37623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Colonies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" y="1521460"/>
            <a:ext cx="10325735" cy="51244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Colonies</a:t>
            </a:r>
            <a:endParaRPr lang="fr-F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095" y="549275"/>
            <a:ext cx="9632950" cy="57594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Colonies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" y="377825"/>
            <a:ext cx="9939655" cy="59309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Colonies</a:t>
            </a:r>
            <a:endParaRPr lang="fr-F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275" y="315595"/>
            <a:ext cx="9859010" cy="605663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Colonies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45" y="486410"/>
            <a:ext cx="9827260" cy="588581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réfugés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" y="1845945"/>
            <a:ext cx="11143615" cy="4060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du Victimes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795" y="1615440"/>
            <a:ext cx="10447020" cy="450786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</a:t>
            </a:r>
            <a:r>
              <a:rPr lang="fr-FR" altLang="en-US" dirty="0"/>
              <a:t>Démographie</a:t>
            </a:r>
            <a:endParaRPr lang="fr-F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25" y="2028825"/>
            <a:ext cx="10267950" cy="398018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88448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79558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8719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37830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485775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476885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LOREM IPSUM DOLOR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Transformation des Prisonniers</a:t>
            </a:r>
            <a:endParaRPr lang="fr-F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80" y="2680970"/>
            <a:ext cx="10929620" cy="298513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31286" y="226282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31286" y="237394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sz="2400" b="1" i="1" u="sng">
                <a:solidFill>
                  <a:schemeClr val="tx1"/>
                </a:solidFill>
                <a:sym typeface="+mn-ea"/>
              </a:rPr>
              <a:t>Combien de Victimes:</a:t>
            </a:r>
            <a:endParaRPr lang="en-US" sz="2400" b="1" i="1" u="sng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b="1" i="1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48360" y="1172845"/>
            <a:ext cx="10406380" cy="78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5988050" y="3444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7646670" y="2825750"/>
            <a:ext cx="1210945" cy="138620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4" name="Freeform 44"/>
          <p:cNvSpPr/>
          <p:nvPr>
            <p:custDataLst>
              <p:tags r:id="rId6"/>
            </p:custDataLst>
          </p:nvPr>
        </p:nvSpPr>
        <p:spPr bwMode="gray">
          <a:xfrm rot="5235986">
            <a:off x="5506085" y="3527425"/>
            <a:ext cx="1180465" cy="7620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44"/>
          <p:cNvSpPr/>
          <p:nvPr>
            <p:custDataLst>
              <p:tags r:id="rId7"/>
            </p:custDataLst>
          </p:nvPr>
        </p:nvSpPr>
        <p:spPr bwMode="gray">
          <a:xfrm rot="5235986">
            <a:off x="3244215" y="3034030"/>
            <a:ext cx="1075690" cy="9899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63725" y="4338955"/>
            <a:ext cx="15754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Nombre de décès</a:t>
            </a:r>
            <a:endParaRPr lang="en-US" sz="2000" b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242560" y="4362450"/>
            <a:ext cx="2716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ym typeface="+mn-ea"/>
              </a:rPr>
              <a:t>Nombre de prisonniers</a:t>
            </a:r>
            <a:endParaRPr lang="en-US" sz="2000" b="1"/>
          </a:p>
        </p:txBody>
      </p:sp>
      <p:sp>
        <p:nvSpPr>
          <p:cNvPr id="10" name="Text Box 9"/>
          <p:cNvSpPr txBox="1"/>
          <p:nvPr/>
        </p:nvSpPr>
        <p:spPr>
          <a:xfrm>
            <a:off x="8634095" y="4283710"/>
            <a:ext cx="20351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ym typeface="+mn-ea"/>
              </a:rPr>
              <a:t>Nombre d'injuries</a:t>
            </a:r>
            <a:endParaRPr lang="en-US" sz="2000" b="1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720340" y="3032760"/>
            <a:ext cx="7124700" cy="112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Stratégie de Mise à Jour </a:t>
            </a:r>
            <a:endParaRPr lang="en-US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Stratégie de Mise à Jour 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1747" name="直接连接符 2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6067425" y="2688273"/>
            <a:ext cx="7938" cy="3492500"/>
          </a:xfrm>
          <a:prstGeom prst="line">
            <a:avLst/>
          </a:prstGeom>
          <a:noFill/>
          <a:ln w="38100">
            <a:solidFill>
              <a:srgbClr val="DADBD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748" name="图片 1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1757998"/>
            <a:ext cx="8191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2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80610" y="2756536"/>
            <a:ext cx="25844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800" b="1" i="1" u="sng" dirty="0">
                <a:solidFill>
                  <a:schemeClr val="tx1"/>
                </a:solidFill>
                <a:latin typeface="+mn-lt"/>
                <a:ea typeface="+mn-ea"/>
              </a:rPr>
              <a:t>Le Scrapping</a:t>
            </a:r>
            <a:endParaRPr lang="en-US" altLang="zh-CN" sz="2800" b="1" i="1" u="sng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7660" name="椭圆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65800" y="4702811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729355" y="1035050"/>
            <a:ext cx="4865370" cy="574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Fichier Test_scrapping: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90" y="1718945"/>
            <a:ext cx="8954135" cy="4803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070600" y="2731911"/>
            <a:ext cx="0" cy="3318933"/>
          </a:xfrm>
          <a:prstGeom prst="line">
            <a:avLst/>
          </a:prstGeom>
          <a:noFill/>
          <a:ln w="38100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图片 1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719898"/>
            <a:ext cx="8191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Stratégie de Mise à Jour 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654" name="椭圆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65801" y="3382964"/>
            <a:ext cx="611188" cy="611187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7655" name="直角三角形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2719133">
            <a:off x="5312570" y="3537744"/>
            <a:ext cx="300037" cy="301625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1750" name="文本框 2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67635" y="3265805"/>
            <a:ext cx="2416810" cy="108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  <a:ea typeface="+mn-ea"/>
              </a:rPr>
              <a:t>Automatisation du   Scrapping</a:t>
            </a:r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1751" name="文本框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32638" y="4095750"/>
            <a:ext cx="258445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+mn-lt"/>
                <a:ea typeface="+mn-ea"/>
              </a:rPr>
              <a:t>Le Scrapping</a:t>
            </a:r>
            <a:endParaRPr lang="en-US" altLang="zh-CN" sz="20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7659" name="直角三角形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13500000">
            <a:off x="6511926" y="4781550"/>
            <a:ext cx="331788" cy="33337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7660" name="椭圆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765801" y="4641851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654300" y="1599565"/>
            <a:ext cx="4117975" cy="93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Le task scheduler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10" y="1095375"/>
            <a:ext cx="1417320" cy="1264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3195955"/>
            <a:ext cx="11594465" cy="1165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88670" y="53975"/>
            <a:ext cx="4117975" cy="93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Le task scheduler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" y="1000760"/>
            <a:ext cx="9387205" cy="53390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88670" y="53975"/>
            <a:ext cx="4117975" cy="93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Le task scheduler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2232660"/>
            <a:ext cx="11747500" cy="26250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070600" y="2731911"/>
            <a:ext cx="0" cy="3578578"/>
          </a:xfrm>
          <a:prstGeom prst="line">
            <a:avLst/>
          </a:prstGeom>
          <a:noFill/>
          <a:ln w="38100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图片 1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258253"/>
            <a:ext cx="8191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Stratégie de Mise à Jour 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772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83425" y="2894013"/>
            <a:ext cx="25844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</a:rPr>
              <a:t>Création du Job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678" name="直角三角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3500000">
            <a:off x="6511926" y="3335338"/>
            <a:ext cx="331788" cy="331787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679" name="椭圆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65801" y="3194051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682" name="椭圆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65801" y="4251325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683" name="直角三角形 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2719133">
            <a:off x="5312570" y="4406105"/>
            <a:ext cx="300038" cy="301625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2776" name="文本框 2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93963" y="3949701"/>
            <a:ext cx="25844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</a:rPr>
              <a:t>Automatisation du Scrapping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2777" name="文本框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83425" y="5308600"/>
            <a:ext cx="25844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i="1" dirty="0">
                <a:solidFill>
                  <a:schemeClr val="tx1"/>
                </a:solidFill>
                <a:latin typeface="+mn-lt"/>
                <a:ea typeface="+mn-ea"/>
              </a:rPr>
              <a:t>Le Scrapping</a:t>
            </a:r>
            <a:endParaRPr lang="en-US" altLang="zh-CN" b="1" i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687" name="直角三角形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13500000">
            <a:off x="6511926" y="5445125"/>
            <a:ext cx="331788" cy="33337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688" name="椭圆 1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765801" y="5305426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11835" y="382905"/>
            <a:ext cx="4117975" cy="93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Job PDI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1321435"/>
            <a:ext cx="10217150" cy="4520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6070600" y="2731911"/>
            <a:ext cx="0" cy="3578578"/>
          </a:xfrm>
          <a:prstGeom prst="line">
            <a:avLst/>
          </a:prstGeom>
          <a:noFill/>
          <a:ln w="38100">
            <a:solidFill>
              <a:schemeClr val="bg1">
                <a:lumMod val="8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" name="图片 1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258253"/>
            <a:ext cx="8191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Stratégie de Mise à Jour 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772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83425" y="2894013"/>
            <a:ext cx="258445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</a:rPr>
              <a:t>Création du Job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678" name="直角三角形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3500000">
            <a:off x="6511926" y="3335338"/>
            <a:ext cx="331788" cy="331787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679" name="椭圆 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65801" y="3194051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682" name="椭圆 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65801" y="4251325"/>
            <a:ext cx="611188" cy="611188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683" name="直角三角形 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 rot="2719133">
            <a:off x="5312570" y="4406105"/>
            <a:ext cx="300038" cy="301625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2776" name="文本框 2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493963" y="3949701"/>
            <a:ext cx="25844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</a:rPr>
              <a:t>Automatisation du Scrapping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32777" name="文本框 1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083425" y="5308600"/>
            <a:ext cx="25844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b="1" i="1" dirty="0">
                <a:solidFill>
                  <a:schemeClr val="tx1"/>
                </a:solidFill>
                <a:latin typeface="+mn-lt"/>
                <a:ea typeface="+mn-ea"/>
              </a:rPr>
              <a:t>Le Scrapping</a:t>
            </a:r>
            <a:endParaRPr lang="en-US" altLang="zh-CN" b="1" i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8687" name="直角三角形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 rot="13500000">
            <a:off x="6511926" y="5445125"/>
            <a:ext cx="331788" cy="33337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8688" name="椭圆 17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765801" y="5305426"/>
            <a:ext cx="611188" cy="61277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9708" name="椭圆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765801" y="2328546"/>
            <a:ext cx="611188" cy="612775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sz="320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320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9707" name="直角三角形 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2719133">
            <a:off x="5140961" y="2529840"/>
            <a:ext cx="301625" cy="301625"/>
          </a:xfrm>
          <a:prstGeom prst="rtTriangl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925320" y="2328545"/>
            <a:ext cx="2892425" cy="779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600" b="1" dirty="0">
                <a:latin typeface="+mn-lt"/>
                <a:ea typeface="+mn-ea"/>
                <a:sym typeface="+mn-ea"/>
              </a:rPr>
              <a:t>Placer notre fichier Excel sur OneDrive ou SharePoint</a:t>
            </a:r>
            <a:endParaRPr lang="en-US" altLang="zh-CN" sz="1600" b="1" dirty="0">
              <a:latin typeface="+mn-lt"/>
              <a:ea typeface="+mn-ea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31286" y="226282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31286" y="237394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sz="2400" b="1" i="1" u="sng">
                <a:solidFill>
                  <a:schemeClr val="tx1"/>
                </a:solidFill>
                <a:sym typeface="+mn-ea"/>
              </a:rPr>
              <a:t>Combien de Victimes:</a:t>
            </a:r>
            <a:endParaRPr lang="en-US" sz="2400" b="1" i="1" u="sng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b="1" i="1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48360" y="1172845"/>
            <a:ext cx="10406380" cy="78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745807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7646670" y="2825750"/>
            <a:ext cx="1210945" cy="138620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4" name="Freeform 44"/>
          <p:cNvSpPr/>
          <p:nvPr>
            <p:custDataLst>
              <p:tags r:id="rId6"/>
            </p:custDataLst>
          </p:nvPr>
        </p:nvSpPr>
        <p:spPr bwMode="gray">
          <a:xfrm rot="5235986">
            <a:off x="5357495" y="3508375"/>
            <a:ext cx="1176655" cy="1117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25000"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44"/>
          <p:cNvSpPr/>
          <p:nvPr>
            <p:custDataLst>
              <p:tags r:id="rId7"/>
            </p:custDataLst>
          </p:nvPr>
        </p:nvSpPr>
        <p:spPr bwMode="gray">
          <a:xfrm rot="5235986">
            <a:off x="3055620" y="2837180"/>
            <a:ext cx="1057910" cy="138430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03020" y="4283710"/>
            <a:ext cx="21888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Par pays</a:t>
            </a:r>
            <a:endParaRPr lang="en-US" sz="2000" b="1" i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5264785" y="4362450"/>
            <a:ext cx="166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i="1">
                <a:sym typeface="+mn-ea"/>
              </a:rPr>
              <a:t>Par année</a:t>
            </a:r>
            <a:endParaRPr lang="en-US" sz="2000" b="1" i="1"/>
          </a:p>
        </p:txBody>
      </p:sp>
      <p:sp>
        <p:nvSpPr>
          <p:cNvPr id="10" name="Text Box 9"/>
          <p:cNvSpPr txBox="1"/>
          <p:nvPr/>
        </p:nvSpPr>
        <p:spPr>
          <a:xfrm>
            <a:off x="8222615" y="4283710"/>
            <a:ext cx="35756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Catégorie de victimes</a:t>
            </a:r>
            <a:endParaRPr lang="en-US" sz="2000" b="1" i="1">
              <a:sym typeface="+mn-ea"/>
            </a:endParaRPr>
          </a:p>
        </p:txBody>
      </p:sp>
      <p:sp>
        <p:nvSpPr>
          <p:cNvPr id="1118" name="Google Shape;1118;p90"/>
          <p:cNvSpPr/>
          <p:nvPr/>
        </p:nvSpPr>
        <p:spPr>
          <a:xfrm>
            <a:off x="826770" y="4998720"/>
            <a:ext cx="2091055" cy="1538605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94"/>
          <p:cNvSpPr txBox="1"/>
          <p:nvPr>
            <p:ph type="title" idx="4294967295"/>
          </p:nvPr>
        </p:nvSpPr>
        <p:spPr>
          <a:xfrm>
            <a:off x="4275455" y="4874895"/>
            <a:ext cx="953135" cy="755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2000</a:t>
            </a:r>
            <a:endParaRPr lang="en-US" sz="1800"/>
          </a:p>
        </p:txBody>
      </p:sp>
      <p:sp>
        <p:nvSpPr>
          <p:cNvPr id="1191" name="Google Shape;1191;p94"/>
          <p:cNvSpPr txBox="1"/>
          <p:nvPr/>
        </p:nvSpPr>
        <p:spPr>
          <a:xfrm>
            <a:off x="5819775" y="4976495"/>
            <a:ext cx="408940" cy="503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lang="en-US" sz="1800"/>
          </a:p>
        </p:txBody>
      </p:sp>
      <p:sp>
        <p:nvSpPr>
          <p:cNvPr id="1192" name="Google Shape;1192;p94"/>
          <p:cNvSpPr txBox="1"/>
          <p:nvPr/>
        </p:nvSpPr>
        <p:spPr>
          <a:xfrm>
            <a:off x="6753860" y="4938395"/>
            <a:ext cx="887095" cy="623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2022</a:t>
            </a:r>
            <a:endParaRPr lang="en-US" sz="1800" b="1"/>
          </a:p>
        </p:txBody>
      </p:sp>
      <p:cxnSp>
        <p:nvCxnSpPr>
          <p:cNvPr id="1194" name="Google Shape;1194;p94"/>
          <p:cNvCxnSpPr/>
          <p:nvPr/>
        </p:nvCxnSpPr>
        <p:spPr>
          <a:xfrm flipV="1">
            <a:off x="6228599" y="5250422"/>
            <a:ext cx="3968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94"/>
          <p:cNvCxnSpPr/>
          <p:nvPr/>
        </p:nvCxnSpPr>
        <p:spPr>
          <a:xfrm flipV="1">
            <a:off x="5232990" y="5249787"/>
            <a:ext cx="48958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5" name="Google Shape;1495;p115"/>
          <p:cNvSpPr/>
          <p:nvPr/>
        </p:nvSpPr>
        <p:spPr>
          <a:xfrm>
            <a:off x="8431530" y="4968240"/>
            <a:ext cx="377825" cy="375285"/>
          </a:xfrm>
          <a:custGeom>
            <a:avLst/>
            <a:gdLst/>
            <a:ahLst/>
            <a:cxnLst/>
            <a:rect l="l" t="t" r="r" b="b"/>
            <a:pathLst>
              <a:path w="13274" h="17587" extrusionOk="0">
                <a:moveTo>
                  <a:pt x="6648" y="877"/>
                </a:moveTo>
                <a:cubicBezTo>
                  <a:pt x="6502" y="877"/>
                  <a:pt x="6385" y="994"/>
                  <a:pt x="6385" y="1140"/>
                </a:cubicBezTo>
                <a:lnTo>
                  <a:pt x="6385" y="1389"/>
                </a:lnTo>
                <a:lnTo>
                  <a:pt x="6137" y="1389"/>
                </a:lnTo>
                <a:cubicBezTo>
                  <a:pt x="6128" y="1388"/>
                  <a:pt x="6119" y="1388"/>
                  <a:pt x="6111" y="1388"/>
                </a:cubicBezTo>
                <a:cubicBezTo>
                  <a:pt x="5784" y="1388"/>
                  <a:pt x="5780" y="1902"/>
                  <a:pt x="6099" y="1902"/>
                </a:cubicBezTo>
                <a:cubicBezTo>
                  <a:pt x="6111" y="1902"/>
                  <a:pt x="6124" y="1901"/>
                  <a:pt x="6137" y="1900"/>
                </a:cubicBezTo>
                <a:lnTo>
                  <a:pt x="6400" y="1900"/>
                </a:lnTo>
                <a:lnTo>
                  <a:pt x="6400" y="2163"/>
                </a:lnTo>
                <a:cubicBezTo>
                  <a:pt x="6407" y="2324"/>
                  <a:pt x="6528" y="2404"/>
                  <a:pt x="6650" y="2404"/>
                </a:cubicBezTo>
                <a:cubicBezTo>
                  <a:pt x="6772" y="2404"/>
                  <a:pt x="6896" y="2324"/>
                  <a:pt x="6911" y="2163"/>
                </a:cubicBezTo>
                <a:lnTo>
                  <a:pt x="6911" y="1900"/>
                </a:lnTo>
                <a:lnTo>
                  <a:pt x="7159" y="1900"/>
                </a:lnTo>
                <a:cubicBezTo>
                  <a:pt x="7173" y="1901"/>
                  <a:pt x="7186" y="1902"/>
                  <a:pt x="7199" y="1902"/>
                </a:cubicBezTo>
                <a:cubicBezTo>
                  <a:pt x="7530" y="1902"/>
                  <a:pt x="7526" y="1388"/>
                  <a:pt x="7187" y="1388"/>
                </a:cubicBezTo>
                <a:cubicBezTo>
                  <a:pt x="7178" y="1388"/>
                  <a:pt x="7169" y="1388"/>
                  <a:pt x="7159" y="1389"/>
                </a:cubicBezTo>
                <a:lnTo>
                  <a:pt x="6911" y="1389"/>
                </a:lnTo>
                <a:lnTo>
                  <a:pt x="6911" y="1140"/>
                </a:lnTo>
                <a:cubicBezTo>
                  <a:pt x="6911" y="994"/>
                  <a:pt x="6794" y="877"/>
                  <a:pt x="6648" y="877"/>
                </a:cubicBezTo>
                <a:close/>
                <a:moveTo>
                  <a:pt x="6706" y="3273"/>
                </a:moveTo>
                <a:cubicBezTo>
                  <a:pt x="8065" y="3273"/>
                  <a:pt x="9438" y="3478"/>
                  <a:pt x="10739" y="3887"/>
                </a:cubicBezTo>
                <a:cubicBezTo>
                  <a:pt x="10958" y="4398"/>
                  <a:pt x="11060" y="4953"/>
                  <a:pt x="11060" y="5523"/>
                </a:cubicBezTo>
                <a:lnTo>
                  <a:pt x="11046" y="5669"/>
                </a:lnTo>
                <a:cubicBezTo>
                  <a:pt x="10899" y="5582"/>
                  <a:pt x="10724" y="5538"/>
                  <a:pt x="10549" y="5538"/>
                </a:cubicBezTo>
                <a:lnTo>
                  <a:pt x="10315" y="5538"/>
                </a:lnTo>
                <a:cubicBezTo>
                  <a:pt x="9994" y="5421"/>
                  <a:pt x="9701" y="5231"/>
                  <a:pt x="9453" y="4983"/>
                </a:cubicBezTo>
                <a:cubicBezTo>
                  <a:pt x="9278" y="4807"/>
                  <a:pt x="9132" y="4588"/>
                  <a:pt x="9029" y="4354"/>
                </a:cubicBezTo>
                <a:cubicBezTo>
                  <a:pt x="8949" y="4184"/>
                  <a:pt x="8780" y="4082"/>
                  <a:pt x="8606" y="4082"/>
                </a:cubicBezTo>
                <a:cubicBezTo>
                  <a:pt x="8526" y="4082"/>
                  <a:pt x="8446" y="4104"/>
                  <a:pt x="8372" y="4150"/>
                </a:cubicBezTo>
                <a:cubicBezTo>
                  <a:pt x="6818" y="5060"/>
                  <a:pt x="5063" y="5540"/>
                  <a:pt x="3274" y="5540"/>
                </a:cubicBezTo>
                <a:cubicBezTo>
                  <a:pt x="3196" y="5540"/>
                  <a:pt x="3118" y="5540"/>
                  <a:pt x="3039" y="5538"/>
                </a:cubicBezTo>
                <a:lnTo>
                  <a:pt x="2762" y="5538"/>
                </a:lnTo>
                <a:cubicBezTo>
                  <a:pt x="2572" y="5538"/>
                  <a:pt x="2411" y="5582"/>
                  <a:pt x="2251" y="5669"/>
                </a:cubicBezTo>
                <a:lnTo>
                  <a:pt x="2251" y="5523"/>
                </a:lnTo>
                <a:cubicBezTo>
                  <a:pt x="2251" y="4968"/>
                  <a:pt x="2353" y="4427"/>
                  <a:pt x="2557" y="3916"/>
                </a:cubicBezTo>
                <a:cubicBezTo>
                  <a:pt x="3901" y="3492"/>
                  <a:pt x="5289" y="3273"/>
                  <a:pt x="6706" y="3273"/>
                </a:cubicBezTo>
                <a:close/>
                <a:moveTo>
                  <a:pt x="10534" y="6049"/>
                </a:moveTo>
                <a:cubicBezTo>
                  <a:pt x="11206" y="6049"/>
                  <a:pt x="11206" y="7057"/>
                  <a:pt x="10534" y="7057"/>
                </a:cubicBezTo>
                <a:lnTo>
                  <a:pt x="10534" y="6049"/>
                </a:lnTo>
                <a:close/>
                <a:moveTo>
                  <a:pt x="2762" y="6049"/>
                </a:moveTo>
                <a:lnTo>
                  <a:pt x="2762" y="7057"/>
                </a:lnTo>
                <a:cubicBezTo>
                  <a:pt x="2754" y="7058"/>
                  <a:pt x="2745" y="7058"/>
                  <a:pt x="2737" y="7058"/>
                </a:cubicBezTo>
                <a:cubicBezTo>
                  <a:pt x="2470" y="7058"/>
                  <a:pt x="2236" y="6830"/>
                  <a:pt x="2251" y="6560"/>
                </a:cubicBezTo>
                <a:cubicBezTo>
                  <a:pt x="2251" y="6268"/>
                  <a:pt x="2484" y="6049"/>
                  <a:pt x="2762" y="6049"/>
                </a:cubicBezTo>
                <a:close/>
                <a:moveTo>
                  <a:pt x="4997" y="6254"/>
                </a:moveTo>
                <a:cubicBezTo>
                  <a:pt x="4851" y="6254"/>
                  <a:pt x="4734" y="6370"/>
                  <a:pt x="4734" y="6517"/>
                </a:cubicBezTo>
                <a:lnTo>
                  <a:pt x="4734" y="7101"/>
                </a:lnTo>
                <a:cubicBezTo>
                  <a:pt x="4720" y="7284"/>
                  <a:pt x="4855" y="7375"/>
                  <a:pt x="4990" y="7375"/>
                </a:cubicBezTo>
                <a:cubicBezTo>
                  <a:pt x="5125" y="7375"/>
                  <a:pt x="5260" y="7284"/>
                  <a:pt x="5246" y="7101"/>
                </a:cubicBezTo>
                <a:lnTo>
                  <a:pt x="5246" y="6517"/>
                </a:lnTo>
                <a:cubicBezTo>
                  <a:pt x="5246" y="6370"/>
                  <a:pt x="5129" y="6254"/>
                  <a:pt x="4997" y="6254"/>
                </a:cubicBezTo>
                <a:close/>
                <a:moveTo>
                  <a:pt x="8299" y="6254"/>
                </a:moveTo>
                <a:cubicBezTo>
                  <a:pt x="8167" y="6254"/>
                  <a:pt x="8051" y="6370"/>
                  <a:pt x="8051" y="6517"/>
                </a:cubicBezTo>
                <a:lnTo>
                  <a:pt x="8051" y="7101"/>
                </a:lnTo>
                <a:cubicBezTo>
                  <a:pt x="8029" y="7284"/>
                  <a:pt x="8164" y="7375"/>
                  <a:pt x="8301" y="7375"/>
                </a:cubicBezTo>
                <a:cubicBezTo>
                  <a:pt x="8438" y="7375"/>
                  <a:pt x="8577" y="7284"/>
                  <a:pt x="8562" y="7101"/>
                </a:cubicBezTo>
                <a:lnTo>
                  <a:pt x="8562" y="6517"/>
                </a:lnTo>
                <a:cubicBezTo>
                  <a:pt x="8562" y="6370"/>
                  <a:pt x="8445" y="6254"/>
                  <a:pt x="8299" y="6254"/>
                </a:cubicBezTo>
                <a:close/>
                <a:moveTo>
                  <a:pt x="7183" y="8622"/>
                </a:moveTo>
                <a:cubicBezTo>
                  <a:pt x="7128" y="8622"/>
                  <a:pt x="7069" y="8643"/>
                  <a:pt x="7013" y="8693"/>
                </a:cubicBezTo>
                <a:cubicBezTo>
                  <a:pt x="6904" y="8766"/>
                  <a:pt x="6776" y="8803"/>
                  <a:pt x="6648" y="8803"/>
                </a:cubicBezTo>
                <a:cubicBezTo>
                  <a:pt x="6520" y="8803"/>
                  <a:pt x="6392" y="8766"/>
                  <a:pt x="6283" y="8693"/>
                </a:cubicBezTo>
                <a:cubicBezTo>
                  <a:pt x="6235" y="8666"/>
                  <a:pt x="6188" y="8654"/>
                  <a:pt x="6143" y="8654"/>
                </a:cubicBezTo>
                <a:cubicBezTo>
                  <a:pt x="5930" y="8654"/>
                  <a:pt x="5785" y="8933"/>
                  <a:pt x="5991" y="9102"/>
                </a:cubicBezTo>
                <a:cubicBezTo>
                  <a:pt x="6181" y="9249"/>
                  <a:pt x="6414" y="9322"/>
                  <a:pt x="6648" y="9322"/>
                </a:cubicBezTo>
                <a:lnTo>
                  <a:pt x="6692" y="9322"/>
                </a:lnTo>
                <a:cubicBezTo>
                  <a:pt x="6911" y="9307"/>
                  <a:pt x="7130" y="9234"/>
                  <a:pt x="7305" y="9102"/>
                </a:cubicBezTo>
                <a:cubicBezTo>
                  <a:pt x="7562" y="8951"/>
                  <a:pt x="7400" y="8622"/>
                  <a:pt x="7183" y="8622"/>
                </a:cubicBezTo>
                <a:close/>
                <a:moveTo>
                  <a:pt x="2251" y="7437"/>
                </a:moveTo>
                <a:cubicBezTo>
                  <a:pt x="2411" y="7525"/>
                  <a:pt x="2587" y="7568"/>
                  <a:pt x="2777" y="7568"/>
                </a:cubicBezTo>
                <a:cubicBezTo>
                  <a:pt x="2893" y="8898"/>
                  <a:pt x="3682" y="10067"/>
                  <a:pt x="4866" y="10695"/>
                </a:cubicBezTo>
                <a:lnTo>
                  <a:pt x="4866" y="10943"/>
                </a:lnTo>
                <a:cubicBezTo>
                  <a:pt x="4866" y="11133"/>
                  <a:pt x="4749" y="11294"/>
                  <a:pt x="4573" y="11352"/>
                </a:cubicBezTo>
                <a:lnTo>
                  <a:pt x="2251" y="12141"/>
                </a:lnTo>
                <a:lnTo>
                  <a:pt x="2251" y="7437"/>
                </a:lnTo>
                <a:close/>
                <a:moveTo>
                  <a:pt x="8577" y="4617"/>
                </a:moveTo>
                <a:cubicBezTo>
                  <a:pt x="8693" y="4895"/>
                  <a:pt x="8869" y="5143"/>
                  <a:pt x="9073" y="5348"/>
                </a:cubicBezTo>
                <a:cubicBezTo>
                  <a:pt x="9351" y="5625"/>
                  <a:pt x="9658" y="5830"/>
                  <a:pt x="10008" y="5976"/>
                </a:cubicBezTo>
                <a:lnTo>
                  <a:pt x="10008" y="7247"/>
                </a:lnTo>
                <a:cubicBezTo>
                  <a:pt x="10008" y="7641"/>
                  <a:pt x="9950" y="8021"/>
                  <a:pt x="9818" y="8387"/>
                </a:cubicBezTo>
                <a:cubicBezTo>
                  <a:pt x="9735" y="8598"/>
                  <a:pt x="9896" y="8746"/>
                  <a:pt x="10060" y="8746"/>
                </a:cubicBezTo>
                <a:cubicBezTo>
                  <a:pt x="10155" y="8746"/>
                  <a:pt x="10252" y="8695"/>
                  <a:pt x="10300" y="8577"/>
                </a:cubicBezTo>
                <a:cubicBezTo>
                  <a:pt x="10417" y="8255"/>
                  <a:pt x="10490" y="7919"/>
                  <a:pt x="10520" y="7583"/>
                </a:cubicBezTo>
                <a:cubicBezTo>
                  <a:pt x="10695" y="7583"/>
                  <a:pt x="10885" y="7539"/>
                  <a:pt x="11046" y="7452"/>
                </a:cubicBezTo>
                <a:lnTo>
                  <a:pt x="11046" y="12141"/>
                </a:lnTo>
                <a:lnTo>
                  <a:pt x="8723" y="11352"/>
                </a:lnTo>
                <a:cubicBezTo>
                  <a:pt x="8547" y="11294"/>
                  <a:pt x="8430" y="11133"/>
                  <a:pt x="8430" y="10943"/>
                </a:cubicBezTo>
                <a:lnTo>
                  <a:pt x="8430" y="10710"/>
                </a:lnTo>
                <a:cubicBezTo>
                  <a:pt x="8913" y="10461"/>
                  <a:pt x="9322" y="10125"/>
                  <a:pt x="9672" y="9701"/>
                </a:cubicBezTo>
                <a:cubicBezTo>
                  <a:pt x="9823" y="9508"/>
                  <a:pt x="9648" y="9282"/>
                  <a:pt x="9458" y="9282"/>
                </a:cubicBezTo>
                <a:cubicBezTo>
                  <a:pt x="9391" y="9282"/>
                  <a:pt x="9321" y="9311"/>
                  <a:pt x="9263" y="9380"/>
                </a:cubicBezTo>
                <a:cubicBezTo>
                  <a:pt x="8942" y="9774"/>
                  <a:pt x="8533" y="10096"/>
                  <a:pt x="8080" y="10315"/>
                </a:cubicBezTo>
                <a:lnTo>
                  <a:pt x="8051" y="10315"/>
                </a:lnTo>
                <a:cubicBezTo>
                  <a:pt x="7640" y="10520"/>
                  <a:pt x="7190" y="10623"/>
                  <a:pt x="6726" y="10623"/>
                </a:cubicBezTo>
                <a:cubicBezTo>
                  <a:pt x="6695" y="10623"/>
                  <a:pt x="6664" y="10623"/>
                  <a:pt x="6633" y="10622"/>
                </a:cubicBezTo>
                <a:cubicBezTo>
                  <a:pt x="4763" y="10607"/>
                  <a:pt x="3273" y="9088"/>
                  <a:pt x="3273" y="7218"/>
                </a:cubicBezTo>
                <a:lnTo>
                  <a:pt x="3273" y="6049"/>
                </a:lnTo>
                <a:cubicBezTo>
                  <a:pt x="5129" y="6049"/>
                  <a:pt x="6955" y="5552"/>
                  <a:pt x="8577" y="4617"/>
                </a:cubicBezTo>
                <a:close/>
                <a:moveTo>
                  <a:pt x="5377" y="10929"/>
                </a:moveTo>
                <a:cubicBezTo>
                  <a:pt x="5786" y="11075"/>
                  <a:pt x="6210" y="11148"/>
                  <a:pt x="6633" y="11148"/>
                </a:cubicBezTo>
                <a:cubicBezTo>
                  <a:pt x="7072" y="11148"/>
                  <a:pt x="7495" y="11075"/>
                  <a:pt x="7904" y="10943"/>
                </a:cubicBezTo>
                <a:cubicBezTo>
                  <a:pt x="7904" y="11235"/>
                  <a:pt x="8036" y="11528"/>
                  <a:pt x="8270" y="11703"/>
                </a:cubicBezTo>
                <a:lnTo>
                  <a:pt x="6677" y="13295"/>
                </a:lnTo>
                <a:lnTo>
                  <a:pt x="5056" y="11659"/>
                </a:lnTo>
                <a:cubicBezTo>
                  <a:pt x="5260" y="11484"/>
                  <a:pt x="5377" y="11221"/>
                  <a:pt x="5377" y="10929"/>
                </a:cubicBezTo>
                <a:close/>
                <a:moveTo>
                  <a:pt x="6648" y="14727"/>
                </a:moveTo>
                <a:cubicBezTo>
                  <a:pt x="6414" y="14727"/>
                  <a:pt x="6297" y="15005"/>
                  <a:pt x="6458" y="15165"/>
                </a:cubicBezTo>
                <a:cubicBezTo>
                  <a:pt x="6517" y="15219"/>
                  <a:pt x="6586" y="15243"/>
                  <a:pt x="6653" y="15243"/>
                </a:cubicBezTo>
                <a:cubicBezTo>
                  <a:pt x="6788" y="15243"/>
                  <a:pt x="6911" y="15146"/>
                  <a:pt x="6911" y="14990"/>
                </a:cubicBezTo>
                <a:cubicBezTo>
                  <a:pt x="6896" y="14844"/>
                  <a:pt x="6794" y="14727"/>
                  <a:pt x="6648" y="14727"/>
                </a:cubicBezTo>
                <a:close/>
                <a:moveTo>
                  <a:pt x="6648" y="16276"/>
                </a:moveTo>
                <a:cubicBezTo>
                  <a:pt x="6414" y="16276"/>
                  <a:pt x="6297" y="16553"/>
                  <a:pt x="6458" y="16714"/>
                </a:cubicBezTo>
                <a:cubicBezTo>
                  <a:pt x="6509" y="16765"/>
                  <a:pt x="6573" y="16788"/>
                  <a:pt x="6635" y="16788"/>
                </a:cubicBezTo>
                <a:cubicBezTo>
                  <a:pt x="6769" y="16788"/>
                  <a:pt x="6901" y="16683"/>
                  <a:pt x="6911" y="16524"/>
                </a:cubicBezTo>
                <a:cubicBezTo>
                  <a:pt x="6911" y="16393"/>
                  <a:pt x="6794" y="16276"/>
                  <a:pt x="6648" y="16276"/>
                </a:cubicBezTo>
                <a:close/>
                <a:moveTo>
                  <a:pt x="6604" y="1"/>
                </a:moveTo>
                <a:cubicBezTo>
                  <a:pt x="5918" y="1"/>
                  <a:pt x="5216" y="44"/>
                  <a:pt x="4515" y="118"/>
                </a:cubicBezTo>
                <a:cubicBezTo>
                  <a:pt x="4199" y="175"/>
                  <a:pt x="4250" y="629"/>
                  <a:pt x="4559" y="629"/>
                </a:cubicBezTo>
                <a:cubicBezTo>
                  <a:pt x="4564" y="629"/>
                  <a:pt x="4569" y="629"/>
                  <a:pt x="4573" y="629"/>
                </a:cubicBezTo>
                <a:cubicBezTo>
                  <a:pt x="5264" y="556"/>
                  <a:pt x="5955" y="520"/>
                  <a:pt x="6645" y="520"/>
                </a:cubicBezTo>
                <a:cubicBezTo>
                  <a:pt x="8322" y="520"/>
                  <a:pt x="9991" y="735"/>
                  <a:pt x="11615" y="1169"/>
                </a:cubicBezTo>
                <a:cubicBezTo>
                  <a:pt x="11659" y="1184"/>
                  <a:pt x="11688" y="1242"/>
                  <a:pt x="11674" y="1286"/>
                </a:cubicBezTo>
                <a:cubicBezTo>
                  <a:pt x="11528" y="1637"/>
                  <a:pt x="11382" y="1944"/>
                  <a:pt x="11250" y="2236"/>
                </a:cubicBezTo>
                <a:cubicBezTo>
                  <a:pt x="11089" y="2572"/>
                  <a:pt x="10929" y="2923"/>
                  <a:pt x="10753" y="3361"/>
                </a:cubicBezTo>
                <a:cubicBezTo>
                  <a:pt x="9438" y="2966"/>
                  <a:pt x="8065" y="2762"/>
                  <a:pt x="6692" y="2762"/>
                </a:cubicBezTo>
                <a:cubicBezTo>
                  <a:pt x="5275" y="2762"/>
                  <a:pt x="3858" y="2981"/>
                  <a:pt x="2499" y="3390"/>
                </a:cubicBezTo>
                <a:lnTo>
                  <a:pt x="1608" y="1286"/>
                </a:lnTo>
                <a:cubicBezTo>
                  <a:pt x="1593" y="1242"/>
                  <a:pt x="1622" y="1184"/>
                  <a:pt x="1666" y="1169"/>
                </a:cubicBezTo>
                <a:cubicBezTo>
                  <a:pt x="2236" y="1023"/>
                  <a:pt x="2820" y="892"/>
                  <a:pt x="3405" y="804"/>
                </a:cubicBezTo>
                <a:cubicBezTo>
                  <a:pt x="3708" y="749"/>
                  <a:pt x="3660" y="303"/>
                  <a:pt x="3370" y="303"/>
                </a:cubicBezTo>
                <a:cubicBezTo>
                  <a:pt x="3353" y="303"/>
                  <a:pt x="3336" y="304"/>
                  <a:pt x="3317" y="307"/>
                </a:cubicBezTo>
                <a:cubicBezTo>
                  <a:pt x="2718" y="410"/>
                  <a:pt x="2119" y="527"/>
                  <a:pt x="1535" y="687"/>
                </a:cubicBezTo>
                <a:cubicBezTo>
                  <a:pt x="1374" y="731"/>
                  <a:pt x="1228" y="848"/>
                  <a:pt x="1155" y="1009"/>
                </a:cubicBezTo>
                <a:cubicBezTo>
                  <a:pt x="1082" y="1155"/>
                  <a:pt x="1067" y="1345"/>
                  <a:pt x="1140" y="1505"/>
                </a:cubicBezTo>
                <a:lnTo>
                  <a:pt x="2075" y="3711"/>
                </a:lnTo>
                <a:cubicBezTo>
                  <a:pt x="1841" y="4296"/>
                  <a:pt x="1725" y="4924"/>
                  <a:pt x="1725" y="5538"/>
                </a:cubicBezTo>
                <a:lnTo>
                  <a:pt x="1725" y="12331"/>
                </a:lnTo>
                <a:lnTo>
                  <a:pt x="1593" y="12375"/>
                </a:lnTo>
                <a:cubicBezTo>
                  <a:pt x="643" y="12696"/>
                  <a:pt x="15" y="13573"/>
                  <a:pt x="15" y="14566"/>
                </a:cubicBezTo>
                <a:lnTo>
                  <a:pt x="15" y="17313"/>
                </a:lnTo>
                <a:cubicBezTo>
                  <a:pt x="1" y="17496"/>
                  <a:pt x="136" y="17587"/>
                  <a:pt x="271" y="17587"/>
                </a:cubicBezTo>
                <a:cubicBezTo>
                  <a:pt x="406" y="17587"/>
                  <a:pt x="541" y="17496"/>
                  <a:pt x="527" y="17313"/>
                </a:cubicBezTo>
                <a:lnTo>
                  <a:pt x="527" y="14566"/>
                </a:lnTo>
                <a:cubicBezTo>
                  <a:pt x="527" y="13807"/>
                  <a:pt x="1023" y="13120"/>
                  <a:pt x="1754" y="12872"/>
                </a:cubicBezTo>
                <a:lnTo>
                  <a:pt x="4559" y="11922"/>
                </a:lnTo>
                <a:lnTo>
                  <a:pt x="6400" y="13763"/>
                </a:lnTo>
                <a:cubicBezTo>
                  <a:pt x="6473" y="13836"/>
                  <a:pt x="6571" y="13872"/>
                  <a:pt x="6670" y="13872"/>
                </a:cubicBezTo>
                <a:cubicBezTo>
                  <a:pt x="6769" y="13872"/>
                  <a:pt x="6867" y="13836"/>
                  <a:pt x="6940" y="13763"/>
                </a:cubicBezTo>
                <a:lnTo>
                  <a:pt x="8766" y="11937"/>
                </a:lnTo>
                <a:lnTo>
                  <a:pt x="11513" y="12872"/>
                </a:lnTo>
                <a:cubicBezTo>
                  <a:pt x="12258" y="13105"/>
                  <a:pt x="12740" y="13792"/>
                  <a:pt x="12740" y="14566"/>
                </a:cubicBezTo>
                <a:lnTo>
                  <a:pt x="12740" y="17313"/>
                </a:lnTo>
                <a:cubicBezTo>
                  <a:pt x="12726" y="17496"/>
                  <a:pt x="12864" y="17587"/>
                  <a:pt x="13001" y="17587"/>
                </a:cubicBezTo>
                <a:cubicBezTo>
                  <a:pt x="13138" y="17587"/>
                  <a:pt x="13274" y="17496"/>
                  <a:pt x="13252" y="17313"/>
                </a:cubicBezTo>
                <a:lnTo>
                  <a:pt x="13252" y="14566"/>
                </a:lnTo>
                <a:cubicBezTo>
                  <a:pt x="13266" y="13573"/>
                  <a:pt x="12623" y="12696"/>
                  <a:pt x="11688" y="12375"/>
                </a:cubicBezTo>
                <a:lnTo>
                  <a:pt x="11703" y="12360"/>
                </a:lnTo>
                <a:lnTo>
                  <a:pt x="11572" y="12317"/>
                </a:lnTo>
                <a:lnTo>
                  <a:pt x="11572" y="5523"/>
                </a:lnTo>
                <a:cubicBezTo>
                  <a:pt x="11572" y="4880"/>
                  <a:pt x="11440" y="4237"/>
                  <a:pt x="11206" y="3653"/>
                </a:cubicBezTo>
                <a:cubicBezTo>
                  <a:pt x="11367" y="3186"/>
                  <a:pt x="11542" y="2835"/>
                  <a:pt x="11718" y="2455"/>
                </a:cubicBezTo>
                <a:cubicBezTo>
                  <a:pt x="11864" y="2148"/>
                  <a:pt x="12010" y="1841"/>
                  <a:pt x="12156" y="1476"/>
                </a:cubicBezTo>
                <a:cubicBezTo>
                  <a:pt x="12287" y="1140"/>
                  <a:pt x="12097" y="760"/>
                  <a:pt x="11747" y="673"/>
                </a:cubicBezTo>
                <a:cubicBezTo>
                  <a:pt x="10081" y="234"/>
                  <a:pt x="8357" y="1"/>
                  <a:pt x="6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3" name="Google Shape;1513;p115"/>
          <p:cNvSpPr/>
          <p:nvPr/>
        </p:nvSpPr>
        <p:spPr>
          <a:xfrm>
            <a:off x="8444212" y="5630038"/>
            <a:ext cx="412607" cy="396205"/>
          </a:xfrm>
          <a:custGeom>
            <a:avLst/>
            <a:gdLst/>
            <a:ahLst/>
            <a:cxnLst/>
            <a:rect l="l" t="t" r="r" b="b"/>
            <a:pathLst>
              <a:path w="18263" h="17537" extrusionOk="0">
                <a:moveTo>
                  <a:pt x="12889" y="2498"/>
                </a:moveTo>
                <a:cubicBezTo>
                  <a:pt x="12559" y="2498"/>
                  <a:pt x="12559" y="3011"/>
                  <a:pt x="12889" y="3011"/>
                </a:cubicBezTo>
                <a:cubicBezTo>
                  <a:pt x="12898" y="3011"/>
                  <a:pt x="12907" y="3011"/>
                  <a:pt x="12916" y="3010"/>
                </a:cubicBezTo>
                <a:lnTo>
                  <a:pt x="13559" y="3010"/>
                </a:lnTo>
                <a:cubicBezTo>
                  <a:pt x="13568" y="3011"/>
                  <a:pt x="13577" y="3011"/>
                  <a:pt x="13585" y="3011"/>
                </a:cubicBezTo>
                <a:cubicBezTo>
                  <a:pt x="13915" y="3011"/>
                  <a:pt x="13915" y="2498"/>
                  <a:pt x="13585" y="2498"/>
                </a:cubicBezTo>
                <a:cubicBezTo>
                  <a:pt x="13577" y="2498"/>
                  <a:pt x="13568" y="2498"/>
                  <a:pt x="13559" y="2499"/>
                </a:cubicBezTo>
                <a:lnTo>
                  <a:pt x="12916" y="2499"/>
                </a:lnTo>
                <a:cubicBezTo>
                  <a:pt x="12907" y="2498"/>
                  <a:pt x="12898" y="2498"/>
                  <a:pt x="12889" y="2498"/>
                </a:cubicBezTo>
                <a:close/>
                <a:moveTo>
                  <a:pt x="12889" y="3521"/>
                </a:moveTo>
                <a:cubicBezTo>
                  <a:pt x="12559" y="3521"/>
                  <a:pt x="12559" y="4034"/>
                  <a:pt x="12889" y="4034"/>
                </a:cubicBezTo>
                <a:cubicBezTo>
                  <a:pt x="12898" y="4034"/>
                  <a:pt x="12907" y="4034"/>
                  <a:pt x="12916" y="4033"/>
                </a:cubicBezTo>
                <a:lnTo>
                  <a:pt x="13559" y="4033"/>
                </a:lnTo>
                <a:cubicBezTo>
                  <a:pt x="13568" y="4034"/>
                  <a:pt x="13577" y="4034"/>
                  <a:pt x="13585" y="4034"/>
                </a:cubicBezTo>
                <a:cubicBezTo>
                  <a:pt x="13915" y="4034"/>
                  <a:pt x="13915" y="3521"/>
                  <a:pt x="13585" y="3521"/>
                </a:cubicBezTo>
                <a:cubicBezTo>
                  <a:pt x="13577" y="3521"/>
                  <a:pt x="13568" y="3521"/>
                  <a:pt x="13559" y="3522"/>
                </a:cubicBezTo>
                <a:lnTo>
                  <a:pt x="12916" y="3522"/>
                </a:lnTo>
                <a:cubicBezTo>
                  <a:pt x="12907" y="3521"/>
                  <a:pt x="12898" y="3521"/>
                  <a:pt x="12889" y="3521"/>
                </a:cubicBezTo>
                <a:close/>
                <a:moveTo>
                  <a:pt x="12878" y="4557"/>
                </a:moveTo>
                <a:cubicBezTo>
                  <a:pt x="12559" y="4557"/>
                  <a:pt x="12563" y="5071"/>
                  <a:pt x="12890" y="5071"/>
                </a:cubicBezTo>
                <a:cubicBezTo>
                  <a:pt x="12898" y="5071"/>
                  <a:pt x="12907" y="5071"/>
                  <a:pt x="12916" y="5070"/>
                </a:cubicBezTo>
                <a:lnTo>
                  <a:pt x="13559" y="5070"/>
                </a:lnTo>
                <a:cubicBezTo>
                  <a:pt x="13568" y="5071"/>
                  <a:pt x="13576" y="5071"/>
                  <a:pt x="13585" y="5071"/>
                </a:cubicBezTo>
                <a:cubicBezTo>
                  <a:pt x="13911" y="5071"/>
                  <a:pt x="13915" y="4557"/>
                  <a:pt x="13597" y="4557"/>
                </a:cubicBezTo>
                <a:cubicBezTo>
                  <a:pt x="13585" y="4557"/>
                  <a:pt x="13572" y="4557"/>
                  <a:pt x="13559" y="4559"/>
                </a:cubicBezTo>
                <a:lnTo>
                  <a:pt x="12916" y="4559"/>
                </a:lnTo>
                <a:cubicBezTo>
                  <a:pt x="12903" y="4557"/>
                  <a:pt x="12890" y="4557"/>
                  <a:pt x="12878" y="4557"/>
                </a:cubicBezTo>
                <a:close/>
                <a:moveTo>
                  <a:pt x="2426" y="4647"/>
                </a:moveTo>
                <a:lnTo>
                  <a:pt x="2426" y="5655"/>
                </a:lnTo>
                <a:cubicBezTo>
                  <a:pt x="1754" y="5655"/>
                  <a:pt x="1754" y="4647"/>
                  <a:pt x="2426" y="4647"/>
                </a:cubicBezTo>
                <a:close/>
                <a:moveTo>
                  <a:pt x="10827" y="4647"/>
                </a:moveTo>
                <a:cubicBezTo>
                  <a:pt x="11499" y="4647"/>
                  <a:pt x="11499" y="5655"/>
                  <a:pt x="10827" y="5655"/>
                </a:cubicBezTo>
                <a:lnTo>
                  <a:pt x="10827" y="4647"/>
                </a:lnTo>
                <a:close/>
                <a:moveTo>
                  <a:pt x="4829" y="5048"/>
                </a:moveTo>
                <a:cubicBezTo>
                  <a:pt x="4712" y="5048"/>
                  <a:pt x="4596" y="5100"/>
                  <a:pt x="4515" y="5202"/>
                </a:cubicBezTo>
                <a:lnTo>
                  <a:pt x="4223" y="5567"/>
                </a:lnTo>
                <a:cubicBezTo>
                  <a:pt x="4043" y="5768"/>
                  <a:pt x="4224" y="6008"/>
                  <a:pt x="4420" y="6008"/>
                </a:cubicBezTo>
                <a:cubicBezTo>
                  <a:pt x="4495" y="6008"/>
                  <a:pt x="4572" y="5973"/>
                  <a:pt x="4632" y="5889"/>
                </a:cubicBezTo>
                <a:lnTo>
                  <a:pt x="4822" y="5640"/>
                </a:lnTo>
                <a:lnTo>
                  <a:pt x="5027" y="5889"/>
                </a:lnTo>
                <a:cubicBezTo>
                  <a:pt x="5083" y="5973"/>
                  <a:pt x="5158" y="6008"/>
                  <a:pt x="5232" y="6008"/>
                </a:cubicBezTo>
                <a:cubicBezTo>
                  <a:pt x="5427" y="6008"/>
                  <a:pt x="5616" y="5768"/>
                  <a:pt x="5436" y="5567"/>
                </a:cubicBezTo>
                <a:lnTo>
                  <a:pt x="5143" y="5202"/>
                </a:lnTo>
                <a:cubicBezTo>
                  <a:pt x="5063" y="5100"/>
                  <a:pt x="4946" y="5048"/>
                  <a:pt x="4829" y="5048"/>
                </a:cubicBezTo>
                <a:close/>
                <a:moveTo>
                  <a:pt x="8431" y="5048"/>
                </a:moveTo>
                <a:cubicBezTo>
                  <a:pt x="8317" y="5048"/>
                  <a:pt x="8204" y="5100"/>
                  <a:pt x="8124" y="5202"/>
                </a:cubicBezTo>
                <a:lnTo>
                  <a:pt x="7832" y="5567"/>
                </a:lnTo>
                <a:cubicBezTo>
                  <a:pt x="7729" y="5684"/>
                  <a:pt x="7759" y="5845"/>
                  <a:pt x="7875" y="5932"/>
                </a:cubicBezTo>
                <a:lnTo>
                  <a:pt x="7861" y="5932"/>
                </a:lnTo>
                <a:cubicBezTo>
                  <a:pt x="7911" y="5970"/>
                  <a:pt x="7969" y="5989"/>
                  <a:pt x="8026" y="5989"/>
                </a:cubicBezTo>
                <a:cubicBezTo>
                  <a:pt x="8102" y="5989"/>
                  <a:pt x="8176" y="5955"/>
                  <a:pt x="8226" y="5889"/>
                </a:cubicBezTo>
                <a:lnTo>
                  <a:pt x="8431" y="5640"/>
                </a:lnTo>
                <a:lnTo>
                  <a:pt x="8635" y="5889"/>
                </a:lnTo>
                <a:cubicBezTo>
                  <a:pt x="8692" y="5973"/>
                  <a:pt x="8766" y="6008"/>
                  <a:pt x="8838" y="6008"/>
                </a:cubicBezTo>
                <a:cubicBezTo>
                  <a:pt x="9029" y="6008"/>
                  <a:pt x="9210" y="5768"/>
                  <a:pt x="9030" y="5567"/>
                </a:cubicBezTo>
                <a:lnTo>
                  <a:pt x="8737" y="5202"/>
                </a:lnTo>
                <a:cubicBezTo>
                  <a:pt x="8657" y="5100"/>
                  <a:pt x="8544" y="5048"/>
                  <a:pt x="8431" y="5048"/>
                </a:cubicBezTo>
                <a:close/>
                <a:moveTo>
                  <a:pt x="12916" y="5582"/>
                </a:moveTo>
                <a:cubicBezTo>
                  <a:pt x="12565" y="5582"/>
                  <a:pt x="12565" y="6108"/>
                  <a:pt x="12916" y="6108"/>
                </a:cubicBezTo>
                <a:lnTo>
                  <a:pt x="13544" y="6108"/>
                </a:lnTo>
                <a:cubicBezTo>
                  <a:pt x="13690" y="6108"/>
                  <a:pt x="13807" y="5991"/>
                  <a:pt x="13807" y="5845"/>
                </a:cubicBezTo>
                <a:cubicBezTo>
                  <a:pt x="13807" y="5699"/>
                  <a:pt x="13690" y="5582"/>
                  <a:pt x="13544" y="5582"/>
                </a:cubicBezTo>
                <a:close/>
                <a:moveTo>
                  <a:pt x="6626" y="7996"/>
                </a:moveTo>
                <a:cubicBezTo>
                  <a:pt x="6378" y="7996"/>
                  <a:pt x="6130" y="8073"/>
                  <a:pt x="5918" y="8226"/>
                </a:cubicBezTo>
                <a:cubicBezTo>
                  <a:pt x="5701" y="8395"/>
                  <a:pt x="5862" y="8693"/>
                  <a:pt x="6081" y="8693"/>
                </a:cubicBezTo>
                <a:cubicBezTo>
                  <a:pt x="6128" y="8693"/>
                  <a:pt x="6176" y="8680"/>
                  <a:pt x="6225" y="8650"/>
                </a:cubicBezTo>
                <a:cubicBezTo>
                  <a:pt x="6341" y="8562"/>
                  <a:pt x="6502" y="8518"/>
                  <a:pt x="6648" y="8518"/>
                </a:cubicBezTo>
                <a:cubicBezTo>
                  <a:pt x="6794" y="8518"/>
                  <a:pt x="6926" y="8562"/>
                  <a:pt x="7028" y="8650"/>
                </a:cubicBezTo>
                <a:cubicBezTo>
                  <a:pt x="7075" y="8677"/>
                  <a:pt x="7120" y="8688"/>
                  <a:pt x="7164" y="8688"/>
                </a:cubicBezTo>
                <a:cubicBezTo>
                  <a:pt x="7380" y="8688"/>
                  <a:pt x="7530" y="8396"/>
                  <a:pt x="7335" y="8226"/>
                </a:cubicBezTo>
                <a:cubicBezTo>
                  <a:pt x="7123" y="8073"/>
                  <a:pt x="6875" y="7996"/>
                  <a:pt x="6626" y="7996"/>
                </a:cubicBezTo>
                <a:close/>
                <a:moveTo>
                  <a:pt x="15546" y="8051"/>
                </a:moveTo>
                <a:cubicBezTo>
                  <a:pt x="15794" y="8051"/>
                  <a:pt x="15998" y="8255"/>
                  <a:pt x="15998" y="8504"/>
                </a:cubicBezTo>
                <a:cubicBezTo>
                  <a:pt x="15998" y="8769"/>
                  <a:pt x="15780" y="8942"/>
                  <a:pt x="15553" y="8942"/>
                </a:cubicBezTo>
                <a:cubicBezTo>
                  <a:pt x="15442" y="8942"/>
                  <a:pt x="15329" y="8901"/>
                  <a:pt x="15239" y="8810"/>
                </a:cubicBezTo>
                <a:cubicBezTo>
                  <a:pt x="14961" y="8533"/>
                  <a:pt x="15151" y="8051"/>
                  <a:pt x="15546" y="8051"/>
                </a:cubicBezTo>
                <a:close/>
                <a:moveTo>
                  <a:pt x="15560" y="2499"/>
                </a:moveTo>
                <a:cubicBezTo>
                  <a:pt x="15414" y="2499"/>
                  <a:pt x="15297" y="2616"/>
                  <a:pt x="15297" y="2747"/>
                </a:cubicBezTo>
                <a:lnTo>
                  <a:pt x="15297" y="7569"/>
                </a:lnTo>
                <a:cubicBezTo>
                  <a:pt x="14216" y="7875"/>
                  <a:pt x="14435" y="9453"/>
                  <a:pt x="15560" y="9453"/>
                </a:cubicBezTo>
                <a:cubicBezTo>
                  <a:pt x="16670" y="9453"/>
                  <a:pt x="16890" y="7875"/>
                  <a:pt x="15809" y="7569"/>
                </a:cubicBezTo>
                <a:lnTo>
                  <a:pt x="15809" y="2747"/>
                </a:lnTo>
                <a:cubicBezTo>
                  <a:pt x="15809" y="2616"/>
                  <a:pt x="15692" y="2499"/>
                  <a:pt x="15560" y="2499"/>
                </a:cubicBezTo>
                <a:close/>
                <a:moveTo>
                  <a:pt x="8854" y="512"/>
                </a:moveTo>
                <a:cubicBezTo>
                  <a:pt x="9658" y="512"/>
                  <a:pt x="10315" y="1170"/>
                  <a:pt x="10315" y="1973"/>
                </a:cubicBezTo>
                <a:lnTo>
                  <a:pt x="10315" y="4106"/>
                </a:lnTo>
                <a:cubicBezTo>
                  <a:pt x="9848" y="4062"/>
                  <a:pt x="9395" y="3916"/>
                  <a:pt x="8986" y="3697"/>
                </a:cubicBezTo>
                <a:cubicBezTo>
                  <a:pt x="8591" y="3478"/>
                  <a:pt x="8255" y="3186"/>
                  <a:pt x="7978" y="2820"/>
                </a:cubicBezTo>
                <a:cubicBezTo>
                  <a:pt x="7888" y="2704"/>
                  <a:pt x="7749" y="2643"/>
                  <a:pt x="7608" y="2643"/>
                </a:cubicBezTo>
                <a:cubicBezTo>
                  <a:pt x="7519" y="2643"/>
                  <a:pt x="7429" y="2667"/>
                  <a:pt x="7350" y="2718"/>
                </a:cubicBezTo>
                <a:cubicBezTo>
                  <a:pt x="6882" y="3040"/>
                  <a:pt x="6385" y="3288"/>
                  <a:pt x="5859" y="3507"/>
                </a:cubicBezTo>
                <a:cubicBezTo>
                  <a:pt x="5626" y="3609"/>
                  <a:pt x="5377" y="3682"/>
                  <a:pt x="5129" y="3770"/>
                </a:cubicBezTo>
                <a:cubicBezTo>
                  <a:pt x="4837" y="3850"/>
                  <a:pt x="4930" y="4266"/>
                  <a:pt x="5190" y="4266"/>
                </a:cubicBezTo>
                <a:cubicBezTo>
                  <a:pt x="5217" y="4266"/>
                  <a:pt x="5245" y="4262"/>
                  <a:pt x="5275" y="4252"/>
                </a:cubicBezTo>
                <a:cubicBezTo>
                  <a:pt x="5553" y="4179"/>
                  <a:pt x="5816" y="4092"/>
                  <a:pt x="6064" y="3989"/>
                </a:cubicBezTo>
                <a:cubicBezTo>
                  <a:pt x="6604" y="3770"/>
                  <a:pt x="7116" y="3493"/>
                  <a:pt x="7612" y="3171"/>
                </a:cubicBezTo>
                <a:cubicBezTo>
                  <a:pt x="8270" y="4018"/>
                  <a:pt x="9263" y="4530"/>
                  <a:pt x="10330" y="4617"/>
                </a:cubicBezTo>
                <a:lnTo>
                  <a:pt x="10330" y="6473"/>
                </a:lnTo>
                <a:cubicBezTo>
                  <a:pt x="10315" y="8495"/>
                  <a:pt x="8664" y="10140"/>
                  <a:pt x="6646" y="10140"/>
                </a:cubicBezTo>
                <a:cubicBezTo>
                  <a:pt x="6637" y="10140"/>
                  <a:pt x="6628" y="10140"/>
                  <a:pt x="6619" y="10140"/>
                </a:cubicBezTo>
                <a:cubicBezTo>
                  <a:pt x="4574" y="10125"/>
                  <a:pt x="2937" y="8460"/>
                  <a:pt x="2952" y="6429"/>
                </a:cubicBezTo>
                <a:lnTo>
                  <a:pt x="2952" y="6429"/>
                </a:lnTo>
                <a:lnTo>
                  <a:pt x="2937" y="6444"/>
                </a:lnTo>
                <a:lnTo>
                  <a:pt x="2937" y="4632"/>
                </a:lnTo>
                <a:cubicBezTo>
                  <a:pt x="3317" y="4632"/>
                  <a:pt x="3697" y="4588"/>
                  <a:pt x="4077" y="4544"/>
                </a:cubicBezTo>
                <a:cubicBezTo>
                  <a:pt x="4416" y="4517"/>
                  <a:pt x="4365" y="4024"/>
                  <a:pt x="4075" y="4024"/>
                </a:cubicBezTo>
                <a:cubicBezTo>
                  <a:pt x="4053" y="4024"/>
                  <a:pt x="4029" y="4027"/>
                  <a:pt x="4004" y="4033"/>
                </a:cubicBezTo>
                <a:cubicBezTo>
                  <a:pt x="3653" y="4077"/>
                  <a:pt x="3288" y="4121"/>
                  <a:pt x="2937" y="4121"/>
                </a:cubicBezTo>
                <a:lnTo>
                  <a:pt x="2937" y="1973"/>
                </a:lnTo>
                <a:cubicBezTo>
                  <a:pt x="2937" y="1170"/>
                  <a:pt x="3595" y="512"/>
                  <a:pt x="4398" y="512"/>
                </a:cubicBezTo>
                <a:close/>
                <a:moveTo>
                  <a:pt x="15560" y="804"/>
                </a:moveTo>
                <a:cubicBezTo>
                  <a:pt x="14888" y="804"/>
                  <a:pt x="14348" y="1330"/>
                  <a:pt x="14318" y="1988"/>
                </a:cubicBezTo>
                <a:lnTo>
                  <a:pt x="14318" y="3785"/>
                </a:lnTo>
                <a:cubicBezTo>
                  <a:pt x="14318" y="3953"/>
                  <a:pt x="14446" y="4037"/>
                  <a:pt x="14574" y="4037"/>
                </a:cubicBezTo>
                <a:cubicBezTo>
                  <a:pt x="14702" y="4037"/>
                  <a:pt x="14830" y="3953"/>
                  <a:pt x="14830" y="3785"/>
                </a:cubicBezTo>
                <a:lnTo>
                  <a:pt x="14830" y="1988"/>
                </a:lnTo>
                <a:cubicBezTo>
                  <a:pt x="14808" y="1484"/>
                  <a:pt x="15180" y="1232"/>
                  <a:pt x="15553" y="1232"/>
                </a:cubicBezTo>
                <a:cubicBezTo>
                  <a:pt x="15925" y="1232"/>
                  <a:pt x="16298" y="1484"/>
                  <a:pt x="16276" y="1988"/>
                </a:cubicBezTo>
                <a:lnTo>
                  <a:pt x="16276" y="6970"/>
                </a:lnTo>
                <a:cubicBezTo>
                  <a:pt x="16276" y="7116"/>
                  <a:pt x="16334" y="7247"/>
                  <a:pt x="16451" y="7335"/>
                </a:cubicBezTo>
                <a:cubicBezTo>
                  <a:pt x="17562" y="8197"/>
                  <a:pt x="16963" y="9965"/>
                  <a:pt x="15560" y="9965"/>
                </a:cubicBezTo>
                <a:cubicBezTo>
                  <a:pt x="14158" y="9965"/>
                  <a:pt x="13544" y="8197"/>
                  <a:pt x="14654" y="7335"/>
                </a:cubicBezTo>
                <a:cubicBezTo>
                  <a:pt x="14771" y="7247"/>
                  <a:pt x="14830" y="7116"/>
                  <a:pt x="14844" y="6970"/>
                </a:cubicBezTo>
                <a:lnTo>
                  <a:pt x="14844" y="4983"/>
                </a:lnTo>
                <a:cubicBezTo>
                  <a:pt x="14844" y="4807"/>
                  <a:pt x="14713" y="4720"/>
                  <a:pt x="14581" y="4720"/>
                </a:cubicBezTo>
                <a:cubicBezTo>
                  <a:pt x="14450" y="4720"/>
                  <a:pt x="14318" y="4807"/>
                  <a:pt x="14318" y="4983"/>
                </a:cubicBezTo>
                <a:lnTo>
                  <a:pt x="14318" y="6940"/>
                </a:lnTo>
                <a:cubicBezTo>
                  <a:pt x="12843" y="8109"/>
                  <a:pt x="13675" y="10491"/>
                  <a:pt x="15560" y="10491"/>
                </a:cubicBezTo>
                <a:cubicBezTo>
                  <a:pt x="17445" y="10491"/>
                  <a:pt x="18263" y="8109"/>
                  <a:pt x="16787" y="6940"/>
                </a:cubicBezTo>
                <a:lnTo>
                  <a:pt x="16787" y="1988"/>
                </a:lnTo>
                <a:cubicBezTo>
                  <a:pt x="16758" y="1330"/>
                  <a:pt x="16218" y="804"/>
                  <a:pt x="15560" y="804"/>
                </a:cubicBezTo>
                <a:close/>
                <a:moveTo>
                  <a:pt x="7905" y="10491"/>
                </a:moveTo>
                <a:cubicBezTo>
                  <a:pt x="7949" y="10856"/>
                  <a:pt x="8197" y="11148"/>
                  <a:pt x="8533" y="11265"/>
                </a:cubicBezTo>
                <a:lnTo>
                  <a:pt x="8986" y="11411"/>
                </a:lnTo>
                <a:cubicBezTo>
                  <a:pt x="8518" y="12288"/>
                  <a:pt x="7612" y="12813"/>
                  <a:pt x="6619" y="12813"/>
                </a:cubicBezTo>
                <a:lnTo>
                  <a:pt x="6619" y="12843"/>
                </a:lnTo>
                <a:cubicBezTo>
                  <a:pt x="5626" y="12843"/>
                  <a:pt x="4720" y="12288"/>
                  <a:pt x="4267" y="11411"/>
                </a:cubicBezTo>
                <a:lnTo>
                  <a:pt x="4705" y="11265"/>
                </a:lnTo>
                <a:cubicBezTo>
                  <a:pt x="5056" y="11148"/>
                  <a:pt x="5304" y="10856"/>
                  <a:pt x="5348" y="10491"/>
                </a:cubicBezTo>
                <a:cubicBezTo>
                  <a:pt x="5757" y="10622"/>
                  <a:pt x="6181" y="10695"/>
                  <a:pt x="6604" y="10695"/>
                </a:cubicBezTo>
                <a:cubicBezTo>
                  <a:pt x="7043" y="10695"/>
                  <a:pt x="7481" y="10622"/>
                  <a:pt x="7905" y="10491"/>
                </a:cubicBezTo>
                <a:close/>
                <a:moveTo>
                  <a:pt x="4398" y="1"/>
                </a:moveTo>
                <a:cubicBezTo>
                  <a:pt x="3303" y="1"/>
                  <a:pt x="2426" y="877"/>
                  <a:pt x="2426" y="1973"/>
                </a:cubicBezTo>
                <a:lnTo>
                  <a:pt x="2426" y="4106"/>
                </a:lnTo>
                <a:cubicBezTo>
                  <a:pt x="2417" y="4106"/>
                  <a:pt x="2408" y="4106"/>
                  <a:pt x="2399" y="4106"/>
                </a:cubicBezTo>
                <a:cubicBezTo>
                  <a:pt x="1827" y="4106"/>
                  <a:pt x="1360" y="4554"/>
                  <a:pt x="1360" y="5129"/>
                </a:cubicBezTo>
                <a:cubicBezTo>
                  <a:pt x="1360" y="5696"/>
                  <a:pt x="1813" y="6153"/>
                  <a:pt x="2374" y="6153"/>
                </a:cubicBezTo>
                <a:cubicBezTo>
                  <a:pt x="2391" y="6153"/>
                  <a:pt x="2409" y="6152"/>
                  <a:pt x="2426" y="6151"/>
                </a:cubicBezTo>
                <a:lnTo>
                  <a:pt x="2426" y="6429"/>
                </a:lnTo>
                <a:cubicBezTo>
                  <a:pt x="2426" y="8065"/>
                  <a:pt x="3361" y="9556"/>
                  <a:pt x="4837" y="10257"/>
                </a:cubicBezTo>
                <a:cubicBezTo>
                  <a:pt x="4880" y="10461"/>
                  <a:pt x="4749" y="10666"/>
                  <a:pt x="4559" y="10739"/>
                </a:cubicBezTo>
                <a:lnTo>
                  <a:pt x="1579" y="11762"/>
                </a:lnTo>
                <a:cubicBezTo>
                  <a:pt x="629" y="12068"/>
                  <a:pt x="1" y="12960"/>
                  <a:pt x="1" y="13953"/>
                </a:cubicBezTo>
                <a:lnTo>
                  <a:pt x="1" y="17284"/>
                </a:lnTo>
                <a:cubicBezTo>
                  <a:pt x="1" y="17452"/>
                  <a:pt x="129" y="17536"/>
                  <a:pt x="257" y="17536"/>
                </a:cubicBezTo>
                <a:cubicBezTo>
                  <a:pt x="384" y="17536"/>
                  <a:pt x="512" y="17452"/>
                  <a:pt x="512" y="17284"/>
                </a:cubicBezTo>
                <a:lnTo>
                  <a:pt x="512" y="13953"/>
                </a:lnTo>
                <a:cubicBezTo>
                  <a:pt x="512" y="13179"/>
                  <a:pt x="1009" y="12492"/>
                  <a:pt x="1739" y="12244"/>
                </a:cubicBezTo>
                <a:lnTo>
                  <a:pt x="3770" y="11557"/>
                </a:lnTo>
                <a:cubicBezTo>
                  <a:pt x="4355" y="12740"/>
                  <a:pt x="5487" y="13332"/>
                  <a:pt x="6619" y="13332"/>
                </a:cubicBezTo>
                <a:cubicBezTo>
                  <a:pt x="7751" y="13332"/>
                  <a:pt x="8884" y="12740"/>
                  <a:pt x="9468" y="11557"/>
                </a:cubicBezTo>
                <a:lnTo>
                  <a:pt x="11499" y="12244"/>
                </a:lnTo>
                <a:cubicBezTo>
                  <a:pt x="12229" y="12492"/>
                  <a:pt x="12726" y="13179"/>
                  <a:pt x="12726" y="13953"/>
                </a:cubicBezTo>
                <a:lnTo>
                  <a:pt x="12726" y="17284"/>
                </a:lnTo>
                <a:cubicBezTo>
                  <a:pt x="12726" y="17452"/>
                  <a:pt x="12854" y="17536"/>
                  <a:pt x="12982" y="17536"/>
                </a:cubicBezTo>
                <a:cubicBezTo>
                  <a:pt x="13109" y="17536"/>
                  <a:pt x="13237" y="17452"/>
                  <a:pt x="13237" y="17284"/>
                </a:cubicBezTo>
                <a:lnTo>
                  <a:pt x="13237" y="13953"/>
                </a:lnTo>
                <a:cubicBezTo>
                  <a:pt x="13237" y="12960"/>
                  <a:pt x="12609" y="12068"/>
                  <a:pt x="11674" y="11762"/>
                </a:cubicBezTo>
                <a:lnTo>
                  <a:pt x="8694" y="10754"/>
                </a:lnTo>
                <a:cubicBezTo>
                  <a:pt x="8489" y="10680"/>
                  <a:pt x="8372" y="10491"/>
                  <a:pt x="8401" y="10271"/>
                </a:cubicBezTo>
                <a:cubicBezTo>
                  <a:pt x="9862" y="9570"/>
                  <a:pt x="10812" y="8095"/>
                  <a:pt x="10827" y="6473"/>
                </a:cubicBezTo>
                <a:lnTo>
                  <a:pt x="10827" y="6151"/>
                </a:lnTo>
                <a:cubicBezTo>
                  <a:pt x="11382" y="6151"/>
                  <a:pt x="11835" y="5699"/>
                  <a:pt x="11835" y="5129"/>
                </a:cubicBezTo>
                <a:cubicBezTo>
                  <a:pt x="11835" y="4574"/>
                  <a:pt x="11382" y="4106"/>
                  <a:pt x="10827" y="4106"/>
                </a:cubicBezTo>
                <a:lnTo>
                  <a:pt x="10827" y="1973"/>
                </a:lnTo>
                <a:cubicBezTo>
                  <a:pt x="10827" y="877"/>
                  <a:pt x="9935" y="1"/>
                  <a:pt x="88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Text Box 10"/>
          <p:cNvSpPr txBox="1"/>
          <p:nvPr/>
        </p:nvSpPr>
        <p:spPr>
          <a:xfrm>
            <a:off x="9166225" y="4976495"/>
            <a:ext cx="8826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civils </a:t>
            </a:r>
            <a:endParaRPr lang="en-US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166225" y="5669280"/>
            <a:ext cx="1189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militaires</a:t>
            </a:r>
            <a:endParaRPr lang="en-US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8431530" y="6312535"/>
            <a:ext cx="15093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Age / Sexe</a:t>
            </a:r>
            <a:endParaRPr lang="en-US" sz="2000" b="1" i="1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2720340" y="3032760"/>
            <a:ext cx="7124700" cy="1122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Le modèle prédictif</a:t>
            </a:r>
            <a:endParaRPr lang="en-US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1085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Les Attributs utilisés</a:t>
            </a:r>
            <a:endParaRPr lang="en-US" altLang="zh-CN" sz="3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95" y="1389380"/>
            <a:ext cx="5513705" cy="449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1085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Les Attributs utilisés</a:t>
            </a:r>
            <a:endParaRPr lang="en-US" altLang="zh-CN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80" y="958215"/>
            <a:ext cx="8498840" cy="5715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865505"/>
            <a:ext cx="10515600" cy="80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Le modèle prédictif</a:t>
            </a:r>
            <a:endParaRPr 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30" y="2242820"/>
            <a:ext cx="9214485" cy="32702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Class Assigner </a:t>
            </a:r>
            <a:endParaRPr lang="en-US" alt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535" y="2103755"/>
            <a:ext cx="8070215" cy="4039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Transfromation PDI 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25" y="1482725"/>
            <a:ext cx="7399655" cy="50215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Les outils utilisés et justification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Les outils utilisés et justification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723" name="斜纹 5"/>
          <p:cNvSpPr/>
          <p:nvPr>
            <p:custDataLst>
              <p:tags r:id="rId2"/>
            </p:custDataLst>
          </p:nvPr>
        </p:nvSpPr>
        <p:spPr bwMode="auto">
          <a:xfrm>
            <a:off x="409897" y="1690688"/>
            <a:ext cx="631822" cy="631824"/>
          </a:xfrm>
          <a:custGeom>
            <a:avLst/>
            <a:gdLst>
              <a:gd name="T0" fmla="*/ 0 w 515937"/>
              <a:gd name="T1" fmla="*/ 138310 h 517525"/>
              <a:gd name="T2" fmla="*/ 137886 w 515937"/>
              <a:gd name="T3" fmla="*/ 0 h 517525"/>
              <a:gd name="T4" fmla="*/ 321502 w 515937"/>
              <a:gd name="T5" fmla="*/ 0 h 517525"/>
              <a:gd name="T6" fmla="*/ 0 w 515937"/>
              <a:gd name="T7" fmla="*/ 322492 h 517525"/>
              <a:gd name="T8" fmla="*/ 0 w 515937"/>
              <a:gd name="T9" fmla="*/ 138310 h 517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15937" h="517525">
                <a:moveTo>
                  <a:pt x="0" y="221956"/>
                </a:moveTo>
                <a:lnTo>
                  <a:pt x="221275" y="0"/>
                </a:lnTo>
                <a:lnTo>
                  <a:pt x="515937" y="0"/>
                </a:lnTo>
                <a:lnTo>
                  <a:pt x="0" y="517525"/>
                </a:lnTo>
                <a:lnTo>
                  <a:pt x="0" y="2219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0725" name="斜纹 5"/>
          <p:cNvSpPr/>
          <p:nvPr>
            <p:custDataLst>
              <p:tags r:id="rId3"/>
            </p:custDataLst>
          </p:nvPr>
        </p:nvSpPr>
        <p:spPr bwMode="auto">
          <a:xfrm>
            <a:off x="6089334" y="1690688"/>
            <a:ext cx="631822" cy="631824"/>
          </a:xfrm>
          <a:custGeom>
            <a:avLst/>
            <a:gdLst>
              <a:gd name="T0" fmla="*/ 0 w 515937"/>
              <a:gd name="T1" fmla="*/ 138310 h 517525"/>
              <a:gd name="T2" fmla="*/ 137886 w 515937"/>
              <a:gd name="T3" fmla="*/ 0 h 517525"/>
              <a:gd name="T4" fmla="*/ 321502 w 515937"/>
              <a:gd name="T5" fmla="*/ 0 h 517525"/>
              <a:gd name="T6" fmla="*/ 0 w 515937"/>
              <a:gd name="T7" fmla="*/ 322492 h 517525"/>
              <a:gd name="T8" fmla="*/ 0 w 515937"/>
              <a:gd name="T9" fmla="*/ 138310 h 517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15937" h="517525">
                <a:moveTo>
                  <a:pt x="0" y="221956"/>
                </a:moveTo>
                <a:lnTo>
                  <a:pt x="221275" y="0"/>
                </a:lnTo>
                <a:lnTo>
                  <a:pt x="515937" y="0"/>
                </a:lnTo>
                <a:lnTo>
                  <a:pt x="0" y="517525"/>
                </a:lnTo>
                <a:lnTo>
                  <a:pt x="0" y="2219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4685" y="1927225"/>
            <a:ext cx="4747260" cy="4475500"/>
            <a:chOff x="1031" y="3035"/>
            <a:chExt cx="7458" cy="7187"/>
          </a:xfrm>
        </p:grpSpPr>
        <p:grpSp>
          <p:nvGrpSpPr>
            <p:cNvPr id="4" name="Group 3"/>
            <p:cNvGrpSpPr/>
            <p:nvPr/>
          </p:nvGrpSpPr>
          <p:grpSpPr>
            <a:xfrm>
              <a:off x="1537" y="3035"/>
              <a:ext cx="2349" cy="774"/>
              <a:chOff x="4865" y="3843"/>
              <a:chExt cx="2349" cy="774"/>
            </a:xfrm>
          </p:grpSpPr>
          <p:sp>
            <p:nvSpPr>
              <p:cNvPr id="15363" name="矩形 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865" y="3843"/>
                <a:ext cx="125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" name="矩形 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8" y="3843"/>
                <a:ext cx="2117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PDI</a:t>
                </a:r>
                <a:endParaRPr lang="en-US" altLang="zh-CN" sz="20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15367" name="矩形 1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 altLang="en-US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N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ous avons utilisé Pentaho Data Integration (PDI) comme l'outil principal pour la création de transformations de données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9702" name="直角三角形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44"/>
            <p:cNvSpPr/>
            <p:nvPr>
              <p:custDataLst>
                <p:tags r:id="rId8"/>
              </p:custDataLst>
            </p:nvPr>
          </p:nvSpPr>
          <p:spPr bwMode="gray">
            <a:xfrm rot="5235986" flipV="1">
              <a:off x="1344" y="6201"/>
              <a:ext cx="745" cy="762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ln w="63500" cap="rnd" cmpd="sng">
              <a:solidFill>
                <a:schemeClr val="accent1">
                  <a:shade val="50000"/>
                </a:schemeClr>
              </a:solidFill>
              <a:prstDash val="solid"/>
              <a:round/>
              <a:tailEnd type="triangle" w="med" len="lg"/>
            </a:ln>
            <a:scene3d>
              <a:camera prst="orthographicFront"/>
              <a:lightRig rig="threePt" dir="t"/>
            </a:scene3d>
            <a:sp3d extrusionH="508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>
              <a:normAutofit/>
            </a:bodyPr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2115" y="6511"/>
              <a:ext cx="2735" cy="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fr-FR" altLang="en-US" sz="2000" b="1">
                  <a:solidFill>
                    <a:schemeClr val="tx1">
                      <a:lumMod val="50000"/>
                    </a:schemeClr>
                  </a:solidFill>
                </a:rPr>
                <a:t>Justification</a:t>
              </a:r>
              <a:endParaRPr lang="fr-FR" altLang="en-US" sz="200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641" y="7380"/>
              <a:ext cx="6222" cy="28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PDI est open source, offrant une alternative économique.</a:t>
              </a:r>
              <a:endParaRPr lang="en-US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endParaRPr lang="en-US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r>
                <a:rPr lang="en-US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L'interface graphique de PDI est reconnue pour sa convivialité.</a:t>
              </a:r>
              <a:endParaRPr lang="en-US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89370" y="1927225"/>
            <a:ext cx="4735830" cy="4790440"/>
            <a:chOff x="1031" y="3035"/>
            <a:chExt cx="7458" cy="7544"/>
          </a:xfrm>
        </p:grpSpPr>
        <p:grpSp>
          <p:nvGrpSpPr>
            <p:cNvPr id="16" name="Group 15"/>
            <p:cNvGrpSpPr/>
            <p:nvPr/>
          </p:nvGrpSpPr>
          <p:grpSpPr>
            <a:xfrm>
              <a:off x="1537" y="3035"/>
              <a:ext cx="2349" cy="774"/>
              <a:chOff x="4865" y="3843"/>
              <a:chExt cx="2349" cy="774"/>
            </a:xfrm>
          </p:grpSpPr>
          <p:sp>
            <p:nvSpPr>
              <p:cNvPr id="18" name="矩形 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65" y="3843"/>
                <a:ext cx="125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矩形 5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98" y="3843"/>
                <a:ext cx="2117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Power BI</a:t>
                </a:r>
                <a:endParaRPr lang="en-US" altLang="zh-CN" sz="20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20" name="矩形 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Qui </a:t>
              </a:r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offre des fonctionnalités avancées de visualisation des données et d'analyse</a:t>
              </a:r>
              <a:endParaRPr altLang="en-US"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1" name="直角三角形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44"/>
            <p:cNvSpPr/>
            <p:nvPr>
              <p:custDataLst>
                <p:tags r:id="rId13"/>
              </p:custDataLst>
            </p:nvPr>
          </p:nvSpPr>
          <p:spPr bwMode="gray">
            <a:xfrm rot="5235986" flipV="1">
              <a:off x="1344" y="6201"/>
              <a:ext cx="745" cy="762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ln w="63500" cap="rnd" cmpd="sng">
              <a:solidFill>
                <a:schemeClr val="accent1">
                  <a:shade val="50000"/>
                </a:schemeClr>
              </a:solidFill>
              <a:prstDash val="solid"/>
              <a:round/>
              <a:tailEnd type="triangle" w="med" len="lg"/>
            </a:ln>
            <a:scene3d>
              <a:camera prst="orthographicFront"/>
              <a:lightRig rig="threePt" dir="t"/>
            </a:scene3d>
            <a:sp3d extrusionH="508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>
              <a:normAutofit/>
            </a:bodyPr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115" y="6511"/>
              <a:ext cx="27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fr-FR" altLang="en-US" sz="2000" b="1">
                  <a:solidFill>
                    <a:schemeClr val="tx1">
                      <a:lumMod val="50000"/>
                    </a:schemeClr>
                  </a:solidFill>
                </a:rPr>
                <a:t>Justification</a:t>
              </a:r>
              <a:endParaRPr lang="fr-FR" altLang="en-US" sz="200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662" y="7139"/>
              <a:ext cx="5972" cy="34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Power BI est étroitement intégré à l'écosystème Microsoft.</a:t>
              </a:r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Il offre des fonctionnalités de visualisation interactives puissantes.</a:t>
              </a:r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</p:txBody>
        </p:sp>
      </p:grpSp>
      <p:sp>
        <p:nvSpPr>
          <p:cNvPr id="2" name="直角三角形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13500000">
            <a:off x="722630" y="465772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直角三角形 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3500000">
            <a:off x="723900" y="551116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直角三角形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13500000">
            <a:off x="6388735" y="448500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0" name="直角三角形 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13500000">
            <a:off x="6388100" y="5386070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Les outils utilisés et justification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723" name="斜纹 5"/>
          <p:cNvSpPr/>
          <p:nvPr>
            <p:custDataLst>
              <p:tags r:id="rId2"/>
            </p:custDataLst>
          </p:nvPr>
        </p:nvSpPr>
        <p:spPr bwMode="auto">
          <a:xfrm>
            <a:off x="409897" y="1690688"/>
            <a:ext cx="631822" cy="631824"/>
          </a:xfrm>
          <a:custGeom>
            <a:avLst/>
            <a:gdLst>
              <a:gd name="T0" fmla="*/ 0 w 515937"/>
              <a:gd name="T1" fmla="*/ 138310 h 517525"/>
              <a:gd name="T2" fmla="*/ 137886 w 515937"/>
              <a:gd name="T3" fmla="*/ 0 h 517525"/>
              <a:gd name="T4" fmla="*/ 321502 w 515937"/>
              <a:gd name="T5" fmla="*/ 0 h 517525"/>
              <a:gd name="T6" fmla="*/ 0 w 515937"/>
              <a:gd name="T7" fmla="*/ 322492 h 517525"/>
              <a:gd name="T8" fmla="*/ 0 w 515937"/>
              <a:gd name="T9" fmla="*/ 138310 h 517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15937" h="517525">
                <a:moveTo>
                  <a:pt x="0" y="221956"/>
                </a:moveTo>
                <a:lnTo>
                  <a:pt x="221275" y="0"/>
                </a:lnTo>
                <a:lnTo>
                  <a:pt x="515937" y="0"/>
                </a:lnTo>
                <a:lnTo>
                  <a:pt x="0" y="517525"/>
                </a:lnTo>
                <a:lnTo>
                  <a:pt x="0" y="2219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0725" name="斜纹 5"/>
          <p:cNvSpPr/>
          <p:nvPr>
            <p:custDataLst>
              <p:tags r:id="rId3"/>
            </p:custDataLst>
          </p:nvPr>
        </p:nvSpPr>
        <p:spPr bwMode="auto">
          <a:xfrm>
            <a:off x="6089334" y="1690688"/>
            <a:ext cx="631822" cy="631824"/>
          </a:xfrm>
          <a:custGeom>
            <a:avLst/>
            <a:gdLst>
              <a:gd name="T0" fmla="*/ 0 w 515937"/>
              <a:gd name="T1" fmla="*/ 138310 h 517525"/>
              <a:gd name="T2" fmla="*/ 137886 w 515937"/>
              <a:gd name="T3" fmla="*/ 0 h 517525"/>
              <a:gd name="T4" fmla="*/ 321502 w 515937"/>
              <a:gd name="T5" fmla="*/ 0 h 517525"/>
              <a:gd name="T6" fmla="*/ 0 w 515937"/>
              <a:gd name="T7" fmla="*/ 322492 h 517525"/>
              <a:gd name="T8" fmla="*/ 0 w 515937"/>
              <a:gd name="T9" fmla="*/ 138310 h 517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15937" h="517525">
                <a:moveTo>
                  <a:pt x="0" y="221956"/>
                </a:moveTo>
                <a:lnTo>
                  <a:pt x="221275" y="0"/>
                </a:lnTo>
                <a:lnTo>
                  <a:pt x="515937" y="0"/>
                </a:lnTo>
                <a:lnTo>
                  <a:pt x="0" y="517525"/>
                </a:lnTo>
                <a:lnTo>
                  <a:pt x="0" y="2219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4685" y="1927225"/>
            <a:ext cx="4735830" cy="4444365"/>
            <a:chOff x="1031" y="3035"/>
            <a:chExt cx="7458" cy="6999"/>
          </a:xfrm>
        </p:grpSpPr>
        <p:grpSp>
          <p:nvGrpSpPr>
            <p:cNvPr id="4" name="Group 3"/>
            <p:cNvGrpSpPr/>
            <p:nvPr/>
          </p:nvGrpSpPr>
          <p:grpSpPr>
            <a:xfrm>
              <a:off x="1537" y="3035"/>
              <a:ext cx="2349" cy="774"/>
              <a:chOff x="4865" y="3843"/>
              <a:chExt cx="2349" cy="774"/>
            </a:xfrm>
          </p:grpSpPr>
          <p:sp>
            <p:nvSpPr>
              <p:cNvPr id="15363" name="矩形 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4865" y="3843"/>
                <a:ext cx="125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" name="矩形 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98" y="3843"/>
                <a:ext cx="2117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Weka</a:t>
                </a:r>
                <a:endParaRPr lang="en-US" altLang="zh-CN" sz="20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15367" name="矩形 1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 logicielle d'apprentissage automatique et de data mining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9702" name="直角三角形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44"/>
            <p:cNvSpPr/>
            <p:nvPr>
              <p:custDataLst>
                <p:tags r:id="rId8"/>
              </p:custDataLst>
            </p:nvPr>
          </p:nvSpPr>
          <p:spPr bwMode="gray">
            <a:xfrm rot="5235986" flipV="1">
              <a:off x="1344" y="6201"/>
              <a:ext cx="745" cy="762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ln w="63500" cap="rnd" cmpd="sng">
              <a:solidFill>
                <a:schemeClr val="accent1">
                  <a:shade val="50000"/>
                </a:schemeClr>
              </a:solidFill>
              <a:prstDash val="solid"/>
              <a:round/>
              <a:tailEnd type="triangle" w="med" len="lg"/>
            </a:ln>
            <a:scene3d>
              <a:camera prst="orthographicFront"/>
              <a:lightRig rig="threePt" dir="t"/>
            </a:scene3d>
            <a:sp3d extrusionH="508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>
              <a:normAutofit/>
            </a:bodyPr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2115" y="6511"/>
              <a:ext cx="27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fr-FR" altLang="en-US" sz="2000" b="1">
                  <a:solidFill>
                    <a:schemeClr val="tx1">
                      <a:lumMod val="50000"/>
                    </a:schemeClr>
                  </a:solidFill>
                </a:rPr>
                <a:t>Justification</a:t>
              </a:r>
              <a:endParaRPr lang="fr-FR" altLang="en-US" sz="200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1641" y="7380"/>
              <a:ext cx="5972" cy="2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L'interface utilisateur de Weka est accessible aux débutants.</a:t>
              </a:r>
              <a:endParaRPr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endParaRPr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Weka propose une vaste bibliothèque d'algorithmes de data mining.</a:t>
              </a:r>
              <a:endParaRPr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89370" y="1927225"/>
            <a:ext cx="4735830" cy="4551680"/>
            <a:chOff x="1031" y="3035"/>
            <a:chExt cx="7458" cy="7168"/>
          </a:xfrm>
        </p:grpSpPr>
        <p:grpSp>
          <p:nvGrpSpPr>
            <p:cNvPr id="16" name="Group 15"/>
            <p:cNvGrpSpPr/>
            <p:nvPr/>
          </p:nvGrpSpPr>
          <p:grpSpPr>
            <a:xfrm>
              <a:off x="1537" y="3035"/>
              <a:ext cx="2474" cy="775"/>
              <a:chOff x="4865" y="3843"/>
              <a:chExt cx="2474" cy="775"/>
            </a:xfrm>
          </p:grpSpPr>
          <p:sp>
            <p:nvSpPr>
              <p:cNvPr id="18" name="矩形 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865" y="3843"/>
                <a:ext cx="125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矩形 5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098" y="3843"/>
                <a:ext cx="2241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Task Scheduler</a:t>
                </a:r>
                <a:endParaRPr lang="en-US" altLang="zh-CN" sz="14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20" name="矩形 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On utilisé</a:t>
              </a:r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 Task Scheduler pour </a:t>
              </a: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fair </a:t>
              </a:r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automatis</a:t>
              </a: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ation</a:t>
              </a:r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 des processus liés à </a:t>
              </a: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notre </a:t>
              </a:r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proje</a:t>
              </a:r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  <a:sym typeface="+mn-ea"/>
                </a:rPr>
                <a:t>t</a:t>
              </a:r>
              <a:endParaRPr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1" name="直角三角形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44"/>
            <p:cNvSpPr/>
            <p:nvPr>
              <p:custDataLst>
                <p:tags r:id="rId13"/>
              </p:custDataLst>
            </p:nvPr>
          </p:nvSpPr>
          <p:spPr bwMode="gray">
            <a:xfrm rot="5235986" flipV="1">
              <a:off x="1344" y="6201"/>
              <a:ext cx="745" cy="762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ln w="63500" cap="rnd" cmpd="sng">
              <a:solidFill>
                <a:schemeClr val="accent1">
                  <a:shade val="50000"/>
                </a:schemeClr>
              </a:solidFill>
              <a:prstDash val="solid"/>
              <a:round/>
              <a:tailEnd type="triangle" w="med" len="lg"/>
            </a:ln>
            <a:scene3d>
              <a:camera prst="orthographicFront"/>
              <a:lightRig rig="threePt" dir="t"/>
            </a:scene3d>
            <a:sp3d extrusionH="508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>
              <a:normAutofit/>
            </a:bodyPr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2115" y="6511"/>
              <a:ext cx="27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fr-FR" altLang="en-US" sz="2000" b="1">
                  <a:solidFill>
                    <a:schemeClr val="tx1">
                      <a:lumMod val="50000"/>
                    </a:schemeClr>
                  </a:solidFill>
                </a:rPr>
                <a:t>Justification</a:t>
              </a:r>
              <a:endParaRPr lang="fr-FR" altLang="en-US" sz="200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662" y="7139"/>
              <a:ext cx="5972" cy="30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Task Scheduler est intégré dans Windows, ce qui simplifie son utilisation.</a:t>
              </a:r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  <a:p>
              <a:r>
                <a:rPr lang="fr-FR"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Il offre une planification flexible pour automatiser des tâches régulières.</a:t>
              </a:r>
              <a:endParaRPr lang="fr-FR"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</p:txBody>
        </p:sp>
      </p:grpSp>
      <p:sp>
        <p:nvSpPr>
          <p:cNvPr id="2" name="直角三角形 8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 rot="13500000">
            <a:off x="640715" y="465772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" name="直角三角形 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 rot="13500000">
            <a:off x="654685" y="552259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8" name="直角三角形 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 rot="13500000">
            <a:off x="6457315" y="4495800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9" name="直角三角形 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 rot="13500000">
            <a:off x="6456680" y="5633085"/>
            <a:ext cx="332105" cy="332105"/>
          </a:xfrm>
          <a:prstGeom prst="rtTriangl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custDataLst>
      <p:tags r:id="rId1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>
                <a:sym typeface="+mn-ea"/>
              </a:rPr>
              <a:t>Les outils utilisés et justification</a:t>
            </a:r>
            <a:endParaRPr 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723" name="斜纹 5"/>
          <p:cNvSpPr/>
          <p:nvPr>
            <p:custDataLst>
              <p:tags r:id="rId2"/>
            </p:custDataLst>
          </p:nvPr>
        </p:nvSpPr>
        <p:spPr bwMode="auto">
          <a:xfrm>
            <a:off x="409897" y="1690688"/>
            <a:ext cx="631822" cy="631824"/>
          </a:xfrm>
          <a:custGeom>
            <a:avLst/>
            <a:gdLst>
              <a:gd name="T0" fmla="*/ 0 w 515937"/>
              <a:gd name="T1" fmla="*/ 138310 h 517525"/>
              <a:gd name="T2" fmla="*/ 137886 w 515937"/>
              <a:gd name="T3" fmla="*/ 0 h 517525"/>
              <a:gd name="T4" fmla="*/ 321502 w 515937"/>
              <a:gd name="T5" fmla="*/ 0 h 517525"/>
              <a:gd name="T6" fmla="*/ 0 w 515937"/>
              <a:gd name="T7" fmla="*/ 322492 h 517525"/>
              <a:gd name="T8" fmla="*/ 0 w 515937"/>
              <a:gd name="T9" fmla="*/ 138310 h 5175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15937" h="517525">
                <a:moveTo>
                  <a:pt x="0" y="221956"/>
                </a:moveTo>
                <a:lnTo>
                  <a:pt x="221275" y="0"/>
                </a:lnTo>
                <a:lnTo>
                  <a:pt x="515937" y="0"/>
                </a:lnTo>
                <a:lnTo>
                  <a:pt x="0" y="517525"/>
                </a:lnTo>
                <a:lnTo>
                  <a:pt x="0" y="2219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54685" y="1927225"/>
            <a:ext cx="10206355" cy="4274820"/>
            <a:chOff x="1031" y="3035"/>
            <a:chExt cx="16073" cy="6732"/>
          </a:xfrm>
        </p:grpSpPr>
        <p:grpSp>
          <p:nvGrpSpPr>
            <p:cNvPr id="4" name="Group 3"/>
            <p:cNvGrpSpPr/>
            <p:nvPr/>
          </p:nvGrpSpPr>
          <p:grpSpPr>
            <a:xfrm>
              <a:off x="1537" y="3035"/>
              <a:ext cx="2349" cy="774"/>
              <a:chOff x="4865" y="3843"/>
              <a:chExt cx="2349" cy="774"/>
            </a:xfrm>
          </p:grpSpPr>
          <p:sp>
            <p:nvSpPr>
              <p:cNvPr id="15363" name="矩形 4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4865" y="3843"/>
                <a:ext cx="125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" name="矩形 5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098" y="3843"/>
                <a:ext cx="2117" cy="7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>
                <a:lvl1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"/>
                  <a:defRPr>
                    <a:solidFill>
                      <a:srgbClr val="4061AA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600"/>
                  </a:spcAft>
                  <a:buClr>
                    <a:srgbClr val="A9B9DF"/>
                  </a:buClr>
                  <a:buFont typeface="幼圆" panose="02010509060101010101" pitchFamily="49" charset="-122"/>
                  <a:buChar char=" "/>
                  <a:defRPr sz="1400">
                    <a:solidFill>
                      <a:srgbClr val="7D7D7D"/>
                    </a:solidFill>
                    <a:latin typeface="幼圆" panose="02010509060101010101" pitchFamily="49" charset="-122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rPr>
                  <a:t>Scraping</a:t>
                </a:r>
                <a:endParaRPr lang="en-US" altLang="zh-CN" sz="2000" dirty="0">
                  <a:solidFill>
                    <a:schemeClr val="bg1"/>
                  </a:solidFill>
                  <a:latin typeface="+mj-lt"/>
                  <a:ea typeface="+mj-ea"/>
                  <a:cs typeface="+mj-cs"/>
                </a:endParaRPr>
              </a:p>
            </p:txBody>
          </p:sp>
        </p:grpSp>
        <p:sp>
          <p:nvSpPr>
            <p:cNvPr id="15367" name="矩形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lang="zh-CN" altLang="en-US" sz="2000" b="1" dirty="0">
                  <a:solidFill>
                    <a:schemeClr val="tx1">
                      <a:lumMod val="50000"/>
                    </a:schemeClr>
                  </a:solidFill>
                  <a:ea typeface="Microsoft YaHei" panose="020B0503020204020204" charset="-122"/>
                  <a:cs typeface="Arial" panose="020B0604020202020204" pitchFamily="34" charset="0"/>
                </a:rPr>
                <a:t>Selenium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 </a:t>
              </a:r>
              <a:r>
                <a:rPr lang="fr-FR" altLang="zh-CN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: </a:t>
              </a: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un outil d'automatisation de tests pour les applications web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9702" name="直角三角形 8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44"/>
            <p:cNvSpPr/>
            <p:nvPr>
              <p:custDataLst>
                <p:tags r:id="rId7"/>
              </p:custDataLst>
            </p:nvPr>
          </p:nvSpPr>
          <p:spPr bwMode="gray">
            <a:xfrm rot="5235986" flipV="1">
              <a:off x="1667" y="6201"/>
              <a:ext cx="745" cy="762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ln w="63500" cap="rnd" cmpd="sng">
              <a:solidFill>
                <a:schemeClr val="accent1">
                  <a:shade val="50000"/>
                </a:schemeClr>
              </a:solidFill>
              <a:prstDash val="solid"/>
              <a:round/>
              <a:tailEnd type="triangle" w="med" len="lg"/>
            </a:ln>
            <a:scene3d>
              <a:camera prst="orthographicFront"/>
              <a:lightRig rig="threePt" dir="t"/>
            </a:scene3d>
            <a:sp3d extrusionH="508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>
              <a:normAutofit/>
            </a:bodyPr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1350" dirty="0">
                <a:latin typeface="+mn-lt"/>
                <a:ea typeface="+mn-ea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2445" y="6671"/>
              <a:ext cx="273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fr-FR" altLang="en-US" sz="2000" b="1">
                  <a:solidFill>
                    <a:schemeClr val="tx1">
                      <a:lumMod val="50000"/>
                    </a:schemeClr>
                  </a:solidFill>
                </a:rPr>
                <a:t>Justification</a:t>
              </a:r>
              <a:endParaRPr lang="fr-FR" altLang="en-US" sz="2000" b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7" name="Text Box 6"/>
            <p:cNvSpPr txBox="1"/>
            <p:nvPr/>
          </p:nvSpPr>
          <p:spPr>
            <a:xfrm>
              <a:off x="2445" y="7577"/>
              <a:ext cx="14659" cy="21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>
                  <a:solidFill>
                    <a:schemeClr val="tx1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+mj-lt"/>
                </a:rPr>
                <a:t>Nous avons décidé d'utiliser le scraping web dans notre projet BI pour collecter des données directement à partir de pages web. Cette approche nous a permis d'élargir notre ensemble de données en incluant des informations provenant de sources en ligne</a:t>
              </a:r>
              <a:endParaRPr>
                <a:solidFill>
                  <a:schemeClr val="tx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65165" y="2543175"/>
            <a:ext cx="4735830" cy="1922145"/>
            <a:chOff x="1031" y="4005"/>
            <a:chExt cx="7458" cy="3027"/>
          </a:xfrm>
        </p:grpSpPr>
        <p:sp>
          <p:nvSpPr>
            <p:cNvPr id="20" name="矩形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537" y="4005"/>
              <a:ext cx="6952" cy="3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rmAutofit lnSpcReduction="10000"/>
            </a:bodyPr>
            <a:lstStyle>
              <a:lvl1pPr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"/>
                <a:defRPr>
                  <a:solidFill>
                    <a:srgbClr val="4061AA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 algn="just">
                <a:lnSpc>
                  <a:spcPct val="150000"/>
                </a:lnSpc>
                <a:spcBef>
                  <a:spcPts val="1200"/>
                </a:spcBef>
                <a:spcAft>
                  <a:spcPts val="600"/>
                </a:spcAft>
                <a:buClr>
                  <a:srgbClr val="A9B9DF"/>
                </a:buClr>
                <a:buFont typeface="幼圆" panose="02010509060101010101" pitchFamily="49" charset="-122"/>
                <a:buChar char=" "/>
                <a:defRPr sz="1400">
                  <a:solidFill>
                    <a:srgbClr val="7D7D7D"/>
                  </a:solidFill>
                  <a:latin typeface="幼圆" panose="02010509060101010101" pitchFamily="49" charset="-122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幼圆" panose="02010509060101010101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None/>
              </a:pPr>
              <a:r>
                <a:rPr b="1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Beautiful Soup </a:t>
              </a:r>
              <a:r>
                <a:rPr lang="fr-FR" b="1"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:</a:t>
              </a:r>
              <a:r>
                <a:rPr dirty="0">
                  <a:solidFill>
                    <a:schemeClr val="tx2">
                      <a:lumMod val="50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une bibliothèque Python pour extraire des informations à partir de pages web HTML et XML</a:t>
              </a:r>
              <a:endParaRPr dirty="0">
                <a:solidFill>
                  <a:schemeClr val="tx2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21" name="直角三角形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13500000">
              <a:off x="1031" y="4113"/>
              <a:ext cx="523" cy="52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幼圆" panose="02010509060101010101" pitchFamily="49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 smtClea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31286" y="226282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en-US" altLang="zh-CN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31286" y="237394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 fontScale="70000"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sz="2400" b="1" i="1" u="sng">
                <a:solidFill>
                  <a:schemeClr val="tx1"/>
                </a:solidFill>
                <a:sym typeface="+mn-ea"/>
              </a:rPr>
              <a:t>Nombre de Réfugiés Palestiniens</a:t>
            </a:r>
            <a:endParaRPr lang="en-US" sz="2400" b="1" i="1" u="sng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b="1" i="1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48360" y="1172845"/>
            <a:ext cx="10406380" cy="78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745807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7698740" y="2706370"/>
            <a:ext cx="1223010" cy="16484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44"/>
          <p:cNvSpPr/>
          <p:nvPr>
            <p:custDataLst>
              <p:tags r:id="rId6"/>
            </p:custDataLst>
          </p:nvPr>
        </p:nvSpPr>
        <p:spPr bwMode="gray">
          <a:xfrm rot="5235986">
            <a:off x="3180080" y="2717165"/>
            <a:ext cx="1047115" cy="16249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94740" y="4156710"/>
            <a:ext cx="21888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Par pays</a:t>
            </a:r>
            <a:endParaRPr lang="en-US" sz="2000" b="1" i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27515" y="4168775"/>
            <a:ext cx="166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i="1">
                <a:sym typeface="+mn-ea"/>
              </a:rPr>
              <a:t>Par année</a:t>
            </a:r>
            <a:endParaRPr lang="en-US" sz="2000" b="1" i="1"/>
          </a:p>
        </p:txBody>
      </p:sp>
      <p:sp>
        <p:nvSpPr>
          <p:cNvPr id="1118" name="Google Shape;1118;p90"/>
          <p:cNvSpPr/>
          <p:nvPr/>
        </p:nvSpPr>
        <p:spPr>
          <a:xfrm>
            <a:off x="454025" y="4682490"/>
            <a:ext cx="2091055" cy="1538605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94"/>
          <p:cNvSpPr txBox="1"/>
          <p:nvPr>
            <p:ph type="title" idx="4294967295"/>
          </p:nvPr>
        </p:nvSpPr>
        <p:spPr>
          <a:xfrm>
            <a:off x="8609965" y="4716780"/>
            <a:ext cx="953135" cy="755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1952</a:t>
            </a:r>
            <a:endParaRPr lang="en-US" sz="1800"/>
          </a:p>
        </p:txBody>
      </p:sp>
      <p:sp>
        <p:nvSpPr>
          <p:cNvPr id="1191" name="Google Shape;1191;p94"/>
          <p:cNvSpPr txBox="1"/>
          <p:nvPr/>
        </p:nvSpPr>
        <p:spPr>
          <a:xfrm>
            <a:off x="10052685" y="4968240"/>
            <a:ext cx="408940" cy="503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lang="en-US" sz="1800"/>
          </a:p>
        </p:txBody>
      </p:sp>
      <p:sp>
        <p:nvSpPr>
          <p:cNvPr id="1192" name="Google Shape;1192;p94"/>
          <p:cNvSpPr txBox="1"/>
          <p:nvPr/>
        </p:nvSpPr>
        <p:spPr>
          <a:xfrm>
            <a:off x="10858500" y="4848225"/>
            <a:ext cx="887095" cy="623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2023</a:t>
            </a:r>
            <a:endParaRPr lang="en-US" sz="1800" b="1"/>
          </a:p>
        </p:txBody>
      </p:sp>
      <p:cxnSp>
        <p:nvCxnSpPr>
          <p:cNvPr id="1194" name="Google Shape;1194;p94"/>
          <p:cNvCxnSpPr/>
          <p:nvPr/>
        </p:nvCxnSpPr>
        <p:spPr>
          <a:xfrm flipV="1">
            <a:off x="10461509" y="5171682"/>
            <a:ext cx="3968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94"/>
          <p:cNvCxnSpPr/>
          <p:nvPr/>
        </p:nvCxnSpPr>
        <p:spPr>
          <a:xfrm flipV="1">
            <a:off x="9563055" y="5171682"/>
            <a:ext cx="48958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86"/>
          <p:cNvGrpSpPr/>
          <p:nvPr/>
        </p:nvGrpSpPr>
        <p:grpSpPr>
          <a:xfrm>
            <a:off x="3558540" y="5603240"/>
            <a:ext cx="483235" cy="414655"/>
            <a:chOff x="5216456" y="3725484"/>
            <a:chExt cx="356196" cy="265631"/>
          </a:xfrm>
        </p:grpSpPr>
        <p:sp>
          <p:nvSpPr>
            <p:cNvPr id="999" name="Google Shape;999;p8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8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Text Box 13"/>
          <p:cNvSpPr txBox="1"/>
          <p:nvPr/>
        </p:nvSpPr>
        <p:spPr>
          <a:xfrm>
            <a:off x="3558540" y="5744845"/>
            <a:ext cx="490029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>
                <a:sym typeface="+mn-ea"/>
              </a:rPr>
              <a:t> l'évolution des déplacements de population et d'identifier les zones les plus touchées par le conflit.</a:t>
            </a:r>
            <a:endParaRPr lang="en-US" b="1"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Démonstration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1715" y="3098800"/>
            <a:ext cx="10515600" cy="11217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10">
                <a:sym typeface="+mn-ea"/>
              </a:rPr>
              <a:t>Analyse Multidimensionnelle du Conflit </a:t>
            </a:r>
            <a:r>
              <a:rPr lang="en-US" sz="3110">
                <a:highlight>
                  <a:srgbClr val="FFFF00"/>
                </a:highlight>
                <a:sym typeface="+mn-ea"/>
              </a:rPr>
              <a:t>Palestine-Israël </a:t>
            </a:r>
            <a:r>
              <a:rPr lang="en-US" sz="3110">
                <a:sym typeface="+mn-ea"/>
              </a:rPr>
              <a:t>: Construction d'un Tableau de Bord Dynamique et d'un Rapport d'Impact</a:t>
            </a:r>
            <a:endParaRPr lang="en-US" altLang="zh-CN" sz="311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340" y="1196340"/>
            <a:ext cx="3164840" cy="129476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idx="1"/>
          </p:nvPr>
        </p:nvSpPr>
        <p:spPr>
          <a:xfrm>
            <a:off x="682625" y="4878070"/>
            <a:ext cx="3586480" cy="1216025"/>
          </a:xfrm>
        </p:spPr>
        <p:txBody>
          <a:bodyPr/>
          <a:p>
            <a:r>
              <a:rPr lang="en-US" sz="2000" b="1" i="1" u="sng"/>
              <a:t>SOUTENU PAR :</a:t>
            </a:r>
            <a:endParaRPr lang="en-US" sz="2000" b="1" i="1" u="sng"/>
          </a:p>
          <a:p>
            <a:pPr>
              <a:buFont typeface="Arial" panose="020B0604020202020204" pitchFamily="34" charset="0"/>
            </a:pPr>
            <a:r>
              <a:rPr lang="en-US" sz="2000" b="1"/>
              <a:t>          Omaima Bellakdar </a:t>
            </a:r>
            <a:endParaRPr lang="en-US" sz="2000" b="1"/>
          </a:p>
          <a:p>
            <a:pPr>
              <a:buFont typeface="Arial" panose="020B0604020202020204" pitchFamily="34" charset="0"/>
            </a:pPr>
            <a:r>
              <a:rPr lang="en-US" sz="2000" b="1"/>
              <a:t>           Youssef Bourdouar</a:t>
            </a:r>
            <a:endParaRPr lang="en-US" sz="2000" b="1"/>
          </a:p>
        </p:txBody>
      </p:sp>
      <p:sp>
        <p:nvSpPr>
          <p:cNvPr id="8" name="Text Box 7"/>
          <p:cNvSpPr txBox="1"/>
          <p:nvPr/>
        </p:nvSpPr>
        <p:spPr>
          <a:xfrm flipV="1">
            <a:off x="5277485" y="835660"/>
            <a:ext cx="5250180" cy="537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sp>
        <p:nvSpPr>
          <p:cNvPr id="12" name="Content Placeholder 5"/>
          <p:cNvSpPr/>
          <p:nvPr/>
        </p:nvSpPr>
        <p:spPr>
          <a:xfrm>
            <a:off x="7792085" y="4878070"/>
            <a:ext cx="3586480" cy="12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u="sng">
                <a:sym typeface="+mn-ea"/>
              </a:rPr>
              <a:t>Encadrant:</a:t>
            </a:r>
            <a:r>
              <a:rPr lang="en-US" sz="2000" b="1" i="1" u="sng">
                <a:sym typeface="+mn-ea"/>
              </a:rPr>
              <a:t> </a:t>
            </a:r>
            <a:endParaRPr lang="en-US" sz="2000" b="1" i="1" u="sng">
              <a:sym typeface="+mn-ea"/>
            </a:endParaRPr>
          </a:p>
          <a:p>
            <a:r>
              <a:rPr lang="en-US" sz="2000">
                <a:sym typeface="+mn-ea"/>
              </a:rPr>
              <a:t>   </a:t>
            </a:r>
            <a:r>
              <a:rPr lang="en-US" sz="2000" b="1">
                <a:sym typeface="+mn-ea"/>
              </a:rPr>
              <a:t>Dr.Jihad Zahir</a:t>
            </a:r>
            <a:r>
              <a:rPr lang="en-US" sz="2000">
                <a:sym typeface="+mn-ea"/>
              </a:rPr>
              <a:t> </a:t>
            </a:r>
            <a:endParaRPr lang="en-US" sz="2000" b="1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" y="1372870"/>
            <a:ext cx="2251075" cy="1071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31286" y="226282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en-US" altLang="zh-CN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31286" y="237394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sz="1700" b="1" i="1" u="sng">
                <a:solidFill>
                  <a:schemeClr val="tx1"/>
                </a:solidFill>
                <a:sym typeface="+mn-ea"/>
              </a:rPr>
              <a:t>Colonies Israéliennes (Implantations) et Population</a:t>
            </a:r>
            <a:endParaRPr lang="en-US" sz="1700" b="1" i="1" u="sng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en-US" altLang="en-US" sz="1000" b="1" i="1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48360" y="1172845"/>
            <a:ext cx="10406380" cy="78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745807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7698740" y="2706370"/>
            <a:ext cx="1223010" cy="16484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44"/>
          <p:cNvSpPr/>
          <p:nvPr>
            <p:custDataLst>
              <p:tags r:id="rId6"/>
            </p:custDataLst>
          </p:nvPr>
        </p:nvSpPr>
        <p:spPr bwMode="gray">
          <a:xfrm rot="5235986">
            <a:off x="3180080" y="2717165"/>
            <a:ext cx="1047115" cy="16249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11785" y="4091305"/>
            <a:ext cx="27368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ym typeface="+mn-ea"/>
              </a:rPr>
              <a:t> </a:t>
            </a:r>
            <a:r>
              <a:rPr lang="en-US" sz="2000" b="1" i="1">
                <a:sym typeface="+mn-ea"/>
              </a:rPr>
              <a:t>Nombre de colonies</a:t>
            </a:r>
            <a:r>
              <a:rPr lang="en-US" sz="2000">
                <a:sym typeface="+mn-ea"/>
              </a:rPr>
              <a:t> </a:t>
            </a:r>
            <a:endParaRPr lang="en-US" sz="2000" b="1" i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27515" y="4168775"/>
            <a:ext cx="166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i="1">
                <a:sym typeface="+mn-ea"/>
              </a:rPr>
              <a:t>Par année</a:t>
            </a:r>
            <a:endParaRPr lang="en-US" sz="2000" b="1" i="1"/>
          </a:p>
        </p:txBody>
      </p:sp>
      <p:sp>
        <p:nvSpPr>
          <p:cNvPr id="1118" name="Google Shape;1118;p90"/>
          <p:cNvSpPr/>
          <p:nvPr/>
        </p:nvSpPr>
        <p:spPr>
          <a:xfrm>
            <a:off x="454025" y="4682490"/>
            <a:ext cx="2091055" cy="1538605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94"/>
          <p:cNvSpPr txBox="1"/>
          <p:nvPr>
            <p:ph type="title" idx="4294967295"/>
          </p:nvPr>
        </p:nvSpPr>
        <p:spPr>
          <a:xfrm>
            <a:off x="8609965" y="4716780"/>
            <a:ext cx="953135" cy="755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1999</a:t>
            </a:r>
            <a:endParaRPr lang="en-US" sz="1800"/>
          </a:p>
        </p:txBody>
      </p:sp>
      <p:sp>
        <p:nvSpPr>
          <p:cNvPr id="1191" name="Google Shape;1191;p94"/>
          <p:cNvSpPr txBox="1"/>
          <p:nvPr/>
        </p:nvSpPr>
        <p:spPr>
          <a:xfrm>
            <a:off x="10052685" y="4968240"/>
            <a:ext cx="408940" cy="503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lang="en-US" sz="1800"/>
          </a:p>
        </p:txBody>
      </p:sp>
      <p:sp>
        <p:nvSpPr>
          <p:cNvPr id="1192" name="Google Shape;1192;p94"/>
          <p:cNvSpPr txBox="1"/>
          <p:nvPr/>
        </p:nvSpPr>
        <p:spPr>
          <a:xfrm>
            <a:off x="10858500" y="4848225"/>
            <a:ext cx="887095" cy="623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2018</a:t>
            </a:r>
            <a:endParaRPr lang="en-US" sz="1800" b="1"/>
          </a:p>
        </p:txBody>
      </p:sp>
      <p:cxnSp>
        <p:nvCxnSpPr>
          <p:cNvPr id="1194" name="Google Shape;1194;p94"/>
          <p:cNvCxnSpPr/>
          <p:nvPr/>
        </p:nvCxnSpPr>
        <p:spPr>
          <a:xfrm flipV="1">
            <a:off x="10461509" y="5171682"/>
            <a:ext cx="3968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94"/>
          <p:cNvCxnSpPr/>
          <p:nvPr/>
        </p:nvCxnSpPr>
        <p:spPr>
          <a:xfrm flipV="1">
            <a:off x="9563055" y="5171682"/>
            <a:ext cx="48958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86"/>
          <p:cNvGrpSpPr/>
          <p:nvPr/>
        </p:nvGrpSpPr>
        <p:grpSpPr>
          <a:xfrm>
            <a:off x="3558540" y="5603240"/>
            <a:ext cx="483235" cy="414655"/>
            <a:chOff x="5216456" y="3725484"/>
            <a:chExt cx="356196" cy="265631"/>
          </a:xfrm>
        </p:grpSpPr>
        <p:sp>
          <p:nvSpPr>
            <p:cNvPr id="999" name="Google Shape;999;p8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8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Text Box 13"/>
          <p:cNvSpPr txBox="1"/>
          <p:nvPr/>
        </p:nvSpPr>
        <p:spPr>
          <a:xfrm>
            <a:off x="3931285" y="5744845"/>
            <a:ext cx="49002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>
                <a:sym typeface="+mn-ea"/>
              </a:rPr>
              <a:t> les changements dans la géographie et la démographie des implantations</a:t>
            </a:r>
            <a:endParaRPr lang="en-US" b="1">
              <a:sym typeface="+mn-ea"/>
            </a:endParaRPr>
          </a:p>
        </p:txBody>
      </p:sp>
      <p:sp>
        <p:nvSpPr>
          <p:cNvPr id="4" name="Freeform 44"/>
          <p:cNvSpPr/>
          <p:nvPr>
            <p:custDataLst>
              <p:tags r:id="rId7"/>
            </p:custDataLst>
          </p:nvPr>
        </p:nvSpPr>
        <p:spPr bwMode="gray">
          <a:xfrm rot="5235986">
            <a:off x="5357495" y="3508375"/>
            <a:ext cx="1176655" cy="1117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25000"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230495" y="4318000"/>
            <a:ext cx="15754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le nombre d'habitants</a:t>
            </a:r>
            <a:endParaRPr lang="en-US" sz="2000" b="1" i="1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31286" y="226282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en-US" altLang="zh-CN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31286" y="216122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sz="2000" b="1" i="1" u="sng">
                <a:solidFill>
                  <a:schemeClr val="tx1"/>
                </a:solidFill>
                <a:sym typeface="+mn-ea"/>
              </a:rPr>
              <a:t>Démographie d'Israël</a:t>
            </a:r>
            <a:r>
              <a:rPr lang="en-US" sz="2000" b="1" i="1" u="sng">
                <a:sym typeface="+mn-ea"/>
              </a:rPr>
              <a:t>l </a:t>
            </a:r>
            <a:endParaRPr lang="en-US" altLang="en-US" sz="2000" b="1" i="1" u="sng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848360" y="1172845"/>
            <a:ext cx="10406380" cy="78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Questions décisionnelles considérées</a:t>
            </a:r>
            <a:endParaRPr lang="en-US"/>
          </a:p>
          <a:p>
            <a:endParaRPr lang="zh-CN" alt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7458075" y="4479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7" name="Freeform 44"/>
          <p:cNvSpPr/>
          <p:nvPr>
            <p:custDataLst>
              <p:tags r:id="rId5"/>
            </p:custDataLst>
          </p:nvPr>
        </p:nvSpPr>
        <p:spPr bwMode="gray">
          <a:xfrm rot="5235986" flipV="1">
            <a:off x="7698740" y="2706370"/>
            <a:ext cx="1223010" cy="16484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44"/>
          <p:cNvSpPr/>
          <p:nvPr>
            <p:custDataLst>
              <p:tags r:id="rId6"/>
            </p:custDataLst>
          </p:nvPr>
        </p:nvSpPr>
        <p:spPr bwMode="gray">
          <a:xfrm rot="5235986">
            <a:off x="3180080" y="2717165"/>
            <a:ext cx="1047115" cy="162496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11785" y="3975735"/>
            <a:ext cx="23310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000" b="1" i="1">
                <a:sym typeface="+mn-ea"/>
              </a:rPr>
              <a:t>les tendances par nationalité</a:t>
            </a:r>
            <a:endParaRPr lang="en-US" sz="2000" b="1" i="1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9327515" y="4168775"/>
            <a:ext cx="16630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i="1">
                <a:sym typeface="+mn-ea"/>
              </a:rPr>
              <a:t>Par année</a:t>
            </a:r>
            <a:endParaRPr lang="en-US" sz="2000" b="1" i="1"/>
          </a:p>
        </p:txBody>
      </p:sp>
      <p:sp>
        <p:nvSpPr>
          <p:cNvPr id="1118" name="Google Shape;1118;p90"/>
          <p:cNvSpPr/>
          <p:nvPr/>
        </p:nvSpPr>
        <p:spPr>
          <a:xfrm>
            <a:off x="454025" y="4682490"/>
            <a:ext cx="2091055" cy="1538605"/>
          </a:xfrm>
          <a:custGeom>
            <a:avLst/>
            <a:gdLst/>
            <a:ahLst/>
            <a:cxnLst/>
            <a:rect l="l" t="t" r="r" b="b"/>
            <a:pathLst>
              <a:path w="162574" h="140159" extrusionOk="0">
                <a:moveTo>
                  <a:pt x="149391" y="0"/>
                </a:moveTo>
                <a:cubicBezTo>
                  <a:pt x="148360" y="0"/>
                  <a:pt x="147330" y="156"/>
                  <a:pt x="146349" y="477"/>
                </a:cubicBezTo>
                <a:cubicBezTo>
                  <a:pt x="145329" y="812"/>
                  <a:pt x="144363" y="1309"/>
                  <a:pt x="143326" y="1583"/>
                </a:cubicBezTo>
                <a:cubicBezTo>
                  <a:pt x="142494" y="1801"/>
                  <a:pt x="141638" y="1870"/>
                  <a:pt x="140776" y="1870"/>
                </a:cubicBezTo>
                <a:cubicBezTo>
                  <a:pt x="140050" y="1870"/>
                  <a:pt x="139319" y="1821"/>
                  <a:pt x="138596" y="1772"/>
                </a:cubicBezTo>
                <a:lnTo>
                  <a:pt x="130106" y="1191"/>
                </a:lnTo>
                <a:cubicBezTo>
                  <a:pt x="129237" y="1132"/>
                  <a:pt x="128350" y="1076"/>
                  <a:pt x="127469" y="1076"/>
                </a:cubicBezTo>
                <a:cubicBezTo>
                  <a:pt x="125783" y="1076"/>
                  <a:pt x="124119" y="1281"/>
                  <a:pt x="122644" y="2056"/>
                </a:cubicBezTo>
                <a:cubicBezTo>
                  <a:pt x="119360" y="3782"/>
                  <a:pt x="117499" y="8084"/>
                  <a:pt x="113816" y="8529"/>
                </a:cubicBezTo>
                <a:cubicBezTo>
                  <a:pt x="113611" y="8554"/>
                  <a:pt x="113408" y="8566"/>
                  <a:pt x="113207" y="8566"/>
                </a:cubicBezTo>
                <a:cubicBezTo>
                  <a:pt x="110853" y="8566"/>
                  <a:pt x="108715" y="6973"/>
                  <a:pt x="106473" y="6087"/>
                </a:cubicBezTo>
                <a:cubicBezTo>
                  <a:pt x="105100" y="5543"/>
                  <a:pt x="103627" y="5279"/>
                  <a:pt x="102152" y="5279"/>
                </a:cubicBezTo>
                <a:cubicBezTo>
                  <a:pt x="99404" y="5279"/>
                  <a:pt x="96647" y="6196"/>
                  <a:pt x="94512" y="7933"/>
                </a:cubicBezTo>
                <a:cubicBezTo>
                  <a:pt x="93279" y="7304"/>
                  <a:pt x="93660" y="5468"/>
                  <a:pt x="93225" y="4153"/>
                </a:cubicBezTo>
                <a:cubicBezTo>
                  <a:pt x="92771" y="2782"/>
                  <a:pt x="91297" y="1954"/>
                  <a:pt x="89858" y="1828"/>
                </a:cubicBezTo>
                <a:cubicBezTo>
                  <a:pt x="89687" y="1813"/>
                  <a:pt x="89517" y="1806"/>
                  <a:pt x="89348" y="1806"/>
                </a:cubicBezTo>
                <a:cubicBezTo>
                  <a:pt x="88082" y="1806"/>
                  <a:pt x="86834" y="2194"/>
                  <a:pt x="85623" y="2590"/>
                </a:cubicBezTo>
                <a:cubicBezTo>
                  <a:pt x="82664" y="3556"/>
                  <a:pt x="79224" y="5204"/>
                  <a:pt x="78950" y="8303"/>
                </a:cubicBezTo>
                <a:cubicBezTo>
                  <a:pt x="78873" y="9176"/>
                  <a:pt x="79068" y="10104"/>
                  <a:pt x="78702" y="10900"/>
                </a:cubicBezTo>
                <a:cubicBezTo>
                  <a:pt x="78178" y="12033"/>
                  <a:pt x="76762" y="12408"/>
                  <a:pt x="75881" y="13291"/>
                </a:cubicBezTo>
                <a:cubicBezTo>
                  <a:pt x="74831" y="14345"/>
                  <a:pt x="74664" y="15971"/>
                  <a:pt x="74621" y="17458"/>
                </a:cubicBezTo>
                <a:cubicBezTo>
                  <a:pt x="74577" y="18944"/>
                  <a:pt x="74563" y="20541"/>
                  <a:pt x="73703" y="21754"/>
                </a:cubicBezTo>
                <a:cubicBezTo>
                  <a:pt x="73148" y="22537"/>
                  <a:pt x="71069" y="23068"/>
                  <a:pt x="69376" y="23068"/>
                </a:cubicBezTo>
                <a:cubicBezTo>
                  <a:pt x="68445" y="23068"/>
                  <a:pt x="67630" y="22907"/>
                  <a:pt x="67252" y="22539"/>
                </a:cubicBezTo>
                <a:cubicBezTo>
                  <a:pt x="66636" y="21940"/>
                  <a:pt x="65905" y="21693"/>
                  <a:pt x="65124" y="21693"/>
                </a:cubicBezTo>
                <a:cubicBezTo>
                  <a:pt x="63293" y="21693"/>
                  <a:pt x="61194" y="23048"/>
                  <a:pt x="59696" y="24392"/>
                </a:cubicBezTo>
                <a:lnTo>
                  <a:pt x="53326" y="30110"/>
                </a:lnTo>
                <a:cubicBezTo>
                  <a:pt x="51731" y="31541"/>
                  <a:pt x="50013" y="33034"/>
                  <a:pt x="47899" y="33389"/>
                </a:cubicBezTo>
                <a:cubicBezTo>
                  <a:pt x="47672" y="33427"/>
                  <a:pt x="47440" y="33446"/>
                  <a:pt x="47206" y="33446"/>
                </a:cubicBezTo>
                <a:cubicBezTo>
                  <a:pt x="45267" y="33446"/>
                  <a:pt x="43232" y="32171"/>
                  <a:pt x="43155" y="30259"/>
                </a:cubicBezTo>
                <a:cubicBezTo>
                  <a:pt x="43563" y="29875"/>
                  <a:pt x="44085" y="29761"/>
                  <a:pt x="44655" y="29761"/>
                </a:cubicBezTo>
                <a:cubicBezTo>
                  <a:pt x="45498" y="29761"/>
                  <a:pt x="46445" y="30012"/>
                  <a:pt x="47276" y="30012"/>
                </a:cubicBezTo>
                <a:cubicBezTo>
                  <a:pt x="47872" y="30012"/>
                  <a:pt x="48409" y="29883"/>
                  <a:pt x="48805" y="29438"/>
                </a:cubicBezTo>
                <a:cubicBezTo>
                  <a:pt x="49977" y="28121"/>
                  <a:pt x="48243" y="26238"/>
                  <a:pt x="46718" y="25356"/>
                </a:cubicBezTo>
                <a:cubicBezTo>
                  <a:pt x="43929" y="23744"/>
                  <a:pt x="41047" y="22101"/>
                  <a:pt x="37854" y="21667"/>
                </a:cubicBezTo>
                <a:cubicBezTo>
                  <a:pt x="37395" y="21605"/>
                  <a:pt x="36928" y="21573"/>
                  <a:pt x="36459" y="21573"/>
                </a:cubicBezTo>
                <a:cubicBezTo>
                  <a:pt x="33662" y="21573"/>
                  <a:pt x="30804" y="22696"/>
                  <a:pt x="29384" y="25062"/>
                </a:cubicBezTo>
                <a:cubicBezTo>
                  <a:pt x="27966" y="27426"/>
                  <a:pt x="28225" y="30512"/>
                  <a:pt x="26820" y="32884"/>
                </a:cubicBezTo>
                <a:cubicBezTo>
                  <a:pt x="25941" y="34369"/>
                  <a:pt x="24491" y="35431"/>
                  <a:pt x="23493" y="36839"/>
                </a:cubicBezTo>
                <a:cubicBezTo>
                  <a:pt x="22495" y="38247"/>
                  <a:pt x="22067" y="40372"/>
                  <a:pt x="23291" y="41591"/>
                </a:cubicBezTo>
                <a:cubicBezTo>
                  <a:pt x="24277" y="42574"/>
                  <a:pt x="25957" y="42576"/>
                  <a:pt x="26934" y="43568"/>
                </a:cubicBezTo>
                <a:cubicBezTo>
                  <a:pt x="27686" y="44334"/>
                  <a:pt x="27942" y="45612"/>
                  <a:pt x="28928" y="46032"/>
                </a:cubicBezTo>
                <a:cubicBezTo>
                  <a:pt x="29116" y="46112"/>
                  <a:pt x="29308" y="46149"/>
                  <a:pt x="29499" y="46149"/>
                </a:cubicBezTo>
                <a:cubicBezTo>
                  <a:pt x="30453" y="46149"/>
                  <a:pt x="31375" y="45228"/>
                  <a:pt x="31599" y="44232"/>
                </a:cubicBezTo>
                <a:cubicBezTo>
                  <a:pt x="31870" y="43035"/>
                  <a:pt x="31491" y="41803"/>
                  <a:pt x="31294" y="40594"/>
                </a:cubicBezTo>
                <a:cubicBezTo>
                  <a:pt x="30707" y="36976"/>
                  <a:pt x="32524" y="32527"/>
                  <a:pt x="36153" y="32010"/>
                </a:cubicBezTo>
                <a:cubicBezTo>
                  <a:pt x="36979" y="32041"/>
                  <a:pt x="37253" y="33221"/>
                  <a:pt x="36881" y="33960"/>
                </a:cubicBezTo>
                <a:cubicBezTo>
                  <a:pt x="36512" y="34700"/>
                  <a:pt x="35790" y="35213"/>
                  <a:pt x="35400" y="35941"/>
                </a:cubicBezTo>
                <a:cubicBezTo>
                  <a:pt x="34663" y="37314"/>
                  <a:pt x="35518" y="39272"/>
                  <a:pt x="37026" y="39667"/>
                </a:cubicBezTo>
                <a:cubicBezTo>
                  <a:pt x="38598" y="40078"/>
                  <a:pt x="41223" y="39748"/>
                  <a:pt x="41017" y="41358"/>
                </a:cubicBezTo>
                <a:cubicBezTo>
                  <a:pt x="40797" y="43068"/>
                  <a:pt x="37630" y="41948"/>
                  <a:pt x="36606" y="43336"/>
                </a:cubicBezTo>
                <a:cubicBezTo>
                  <a:pt x="36002" y="44155"/>
                  <a:pt x="36537" y="45296"/>
                  <a:pt x="36521" y="46313"/>
                </a:cubicBezTo>
                <a:cubicBezTo>
                  <a:pt x="36494" y="48303"/>
                  <a:pt x="34299" y="49599"/>
                  <a:pt x="32313" y="49739"/>
                </a:cubicBezTo>
                <a:cubicBezTo>
                  <a:pt x="32097" y="49755"/>
                  <a:pt x="31880" y="49762"/>
                  <a:pt x="31663" y="49762"/>
                </a:cubicBezTo>
                <a:cubicBezTo>
                  <a:pt x="30164" y="49762"/>
                  <a:pt x="28664" y="49439"/>
                  <a:pt x="27166" y="49439"/>
                </a:cubicBezTo>
                <a:cubicBezTo>
                  <a:pt x="26898" y="49439"/>
                  <a:pt x="26629" y="49449"/>
                  <a:pt x="26361" y="49474"/>
                </a:cubicBezTo>
                <a:cubicBezTo>
                  <a:pt x="24379" y="49654"/>
                  <a:pt x="22222" y="51058"/>
                  <a:pt x="22312" y="53044"/>
                </a:cubicBezTo>
                <a:cubicBezTo>
                  <a:pt x="19567" y="54331"/>
                  <a:pt x="16715" y="55374"/>
                  <a:pt x="13788" y="56164"/>
                </a:cubicBezTo>
                <a:cubicBezTo>
                  <a:pt x="13912" y="58317"/>
                  <a:pt x="17975" y="58517"/>
                  <a:pt x="17960" y="60675"/>
                </a:cubicBezTo>
                <a:cubicBezTo>
                  <a:pt x="17949" y="61887"/>
                  <a:pt x="16542" y="62556"/>
                  <a:pt x="15302" y="62556"/>
                </a:cubicBezTo>
                <a:cubicBezTo>
                  <a:pt x="15219" y="62556"/>
                  <a:pt x="15137" y="62553"/>
                  <a:pt x="15056" y="62547"/>
                </a:cubicBezTo>
                <a:cubicBezTo>
                  <a:pt x="14072" y="62475"/>
                  <a:pt x="13082" y="62160"/>
                  <a:pt x="12113" y="62160"/>
                </a:cubicBezTo>
                <a:cubicBezTo>
                  <a:pt x="11810" y="62160"/>
                  <a:pt x="11508" y="62191"/>
                  <a:pt x="11210" y="62270"/>
                </a:cubicBezTo>
                <a:cubicBezTo>
                  <a:pt x="9047" y="62839"/>
                  <a:pt x="8290" y="65880"/>
                  <a:pt x="9487" y="67769"/>
                </a:cubicBezTo>
                <a:cubicBezTo>
                  <a:pt x="10572" y="69481"/>
                  <a:pt x="12694" y="70258"/>
                  <a:pt x="14741" y="70258"/>
                </a:cubicBezTo>
                <a:cubicBezTo>
                  <a:pt x="14954" y="70258"/>
                  <a:pt x="15165" y="70249"/>
                  <a:pt x="15375" y="70233"/>
                </a:cubicBezTo>
                <a:cubicBezTo>
                  <a:pt x="16269" y="70162"/>
                  <a:pt x="17225" y="69924"/>
                  <a:pt x="17785" y="69223"/>
                </a:cubicBezTo>
                <a:cubicBezTo>
                  <a:pt x="18318" y="68554"/>
                  <a:pt x="18362" y="67634"/>
                  <a:pt x="18586" y="66808"/>
                </a:cubicBezTo>
                <a:cubicBezTo>
                  <a:pt x="19089" y="64960"/>
                  <a:pt x="20667" y="63445"/>
                  <a:pt x="22534" y="63019"/>
                </a:cubicBezTo>
                <a:cubicBezTo>
                  <a:pt x="23588" y="62778"/>
                  <a:pt x="24878" y="62758"/>
                  <a:pt x="25444" y="61839"/>
                </a:cubicBezTo>
                <a:cubicBezTo>
                  <a:pt x="27854" y="63143"/>
                  <a:pt x="29550" y="65685"/>
                  <a:pt x="29826" y="68413"/>
                </a:cubicBezTo>
                <a:cubicBezTo>
                  <a:pt x="30020" y="68663"/>
                  <a:pt x="30274" y="68770"/>
                  <a:pt x="30543" y="68770"/>
                </a:cubicBezTo>
                <a:cubicBezTo>
                  <a:pt x="31347" y="68770"/>
                  <a:pt x="32287" y="67809"/>
                  <a:pt x="32159" y="66868"/>
                </a:cubicBezTo>
                <a:cubicBezTo>
                  <a:pt x="31991" y="65614"/>
                  <a:pt x="30882" y="64743"/>
                  <a:pt x="30003" y="63834"/>
                </a:cubicBezTo>
                <a:cubicBezTo>
                  <a:pt x="29122" y="62923"/>
                  <a:pt x="28387" y="61510"/>
                  <a:pt x="29078" y="60448"/>
                </a:cubicBezTo>
                <a:lnTo>
                  <a:pt x="29078" y="60448"/>
                </a:lnTo>
                <a:cubicBezTo>
                  <a:pt x="33197" y="61658"/>
                  <a:pt x="36527" y="65238"/>
                  <a:pt x="37435" y="69435"/>
                </a:cubicBezTo>
                <a:cubicBezTo>
                  <a:pt x="38871" y="69149"/>
                  <a:pt x="39664" y="67205"/>
                  <a:pt x="38838" y="65997"/>
                </a:cubicBezTo>
                <a:cubicBezTo>
                  <a:pt x="39003" y="65628"/>
                  <a:pt x="39328" y="65472"/>
                  <a:pt x="39697" y="65472"/>
                </a:cubicBezTo>
                <a:cubicBezTo>
                  <a:pt x="40331" y="65472"/>
                  <a:pt x="41094" y="65932"/>
                  <a:pt x="41391" y="66558"/>
                </a:cubicBezTo>
                <a:cubicBezTo>
                  <a:pt x="41862" y="67549"/>
                  <a:pt x="41819" y="68770"/>
                  <a:pt x="42492" y="69636"/>
                </a:cubicBezTo>
                <a:cubicBezTo>
                  <a:pt x="43175" y="70517"/>
                  <a:pt x="44261" y="70711"/>
                  <a:pt x="45451" y="70711"/>
                </a:cubicBezTo>
                <a:cubicBezTo>
                  <a:pt x="46388" y="70711"/>
                  <a:pt x="47390" y="70590"/>
                  <a:pt x="48312" y="70590"/>
                </a:cubicBezTo>
                <a:cubicBezTo>
                  <a:pt x="49551" y="70590"/>
                  <a:pt x="50643" y="70808"/>
                  <a:pt x="51235" y="71828"/>
                </a:cubicBezTo>
                <a:cubicBezTo>
                  <a:pt x="52336" y="73723"/>
                  <a:pt x="49909" y="75927"/>
                  <a:pt x="47711" y="75927"/>
                </a:cubicBezTo>
                <a:cubicBezTo>
                  <a:pt x="47678" y="75927"/>
                  <a:pt x="47645" y="75926"/>
                  <a:pt x="47613" y="75925"/>
                </a:cubicBezTo>
                <a:cubicBezTo>
                  <a:pt x="45391" y="75856"/>
                  <a:pt x="43361" y="74585"/>
                  <a:pt x="41147" y="74365"/>
                </a:cubicBezTo>
                <a:cubicBezTo>
                  <a:pt x="40897" y="74340"/>
                  <a:pt x="40647" y="74329"/>
                  <a:pt x="40397" y="74329"/>
                </a:cubicBezTo>
                <a:cubicBezTo>
                  <a:pt x="38218" y="74329"/>
                  <a:pt x="36082" y="75200"/>
                  <a:pt x="33896" y="75455"/>
                </a:cubicBezTo>
                <a:cubicBezTo>
                  <a:pt x="33619" y="75487"/>
                  <a:pt x="33335" y="75503"/>
                  <a:pt x="33048" y="75503"/>
                </a:cubicBezTo>
                <a:cubicBezTo>
                  <a:pt x="30807" y="75503"/>
                  <a:pt x="28395" y="74514"/>
                  <a:pt x="27939" y="72388"/>
                </a:cubicBezTo>
                <a:cubicBezTo>
                  <a:pt x="27802" y="71741"/>
                  <a:pt x="27855" y="71030"/>
                  <a:pt x="27514" y="70464"/>
                </a:cubicBezTo>
                <a:cubicBezTo>
                  <a:pt x="27109" y="69793"/>
                  <a:pt x="26279" y="69553"/>
                  <a:pt x="25473" y="69553"/>
                </a:cubicBezTo>
                <a:cubicBezTo>
                  <a:pt x="25313" y="69553"/>
                  <a:pt x="25154" y="69562"/>
                  <a:pt x="24999" y="69580"/>
                </a:cubicBezTo>
                <a:cubicBezTo>
                  <a:pt x="21817" y="69942"/>
                  <a:pt x="18598" y="72595"/>
                  <a:pt x="15740" y="72595"/>
                </a:cubicBezTo>
                <a:cubicBezTo>
                  <a:pt x="14956" y="72595"/>
                  <a:pt x="14199" y="72395"/>
                  <a:pt x="13478" y="71894"/>
                </a:cubicBezTo>
                <a:cubicBezTo>
                  <a:pt x="11337" y="76062"/>
                  <a:pt x="6101" y="77629"/>
                  <a:pt x="3179" y="81294"/>
                </a:cubicBezTo>
                <a:cubicBezTo>
                  <a:pt x="0" y="85282"/>
                  <a:pt x="268" y="91440"/>
                  <a:pt x="3354" y="95500"/>
                </a:cubicBezTo>
                <a:cubicBezTo>
                  <a:pt x="6050" y="99045"/>
                  <a:pt x="10552" y="100957"/>
                  <a:pt x="15019" y="100957"/>
                </a:cubicBezTo>
                <a:cubicBezTo>
                  <a:pt x="15667" y="100957"/>
                  <a:pt x="16314" y="100917"/>
                  <a:pt x="16954" y="100836"/>
                </a:cubicBezTo>
                <a:cubicBezTo>
                  <a:pt x="17630" y="100750"/>
                  <a:pt x="18327" y="100626"/>
                  <a:pt x="19005" y="100626"/>
                </a:cubicBezTo>
                <a:cubicBezTo>
                  <a:pt x="19489" y="100626"/>
                  <a:pt x="19963" y="100690"/>
                  <a:pt x="20413" y="100875"/>
                </a:cubicBezTo>
                <a:cubicBezTo>
                  <a:pt x="21482" y="101317"/>
                  <a:pt x="22166" y="102352"/>
                  <a:pt x="23058" y="103088"/>
                </a:cubicBezTo>
                <a:cubicBezTo>
                  <a:pt x="23580" y="103519"/>
                  <a:pt x="24303" y="103823"/>
                  <a:pt x="24961" y="103823"/>
                </a:cubicBezTo>
                <a:cubicBezTo>
                  <a:pt x="25427" y="103823"/>
                  <a:pt x="25861" y="103670"/>
                  <a:pt x="26168" y="103301"/>
                </a:cubicBezTo>
                <a:lnTo>
                  <a:pt x="26168" y="103301"/>
                </a:lnTo>
                <a:cubicBezTo>
                  <a:pt x="25321" y="105399"/>
                  <a:pt x="25557" y="107902"/>
                  <a:pt x="26779" y="109805"/>
                </a:cubicBezTo>
                <a:cubicBezTo>
                  <a:pt x="28099" y="111859"/>
                  <a:pt x="30559" y="113484"/>
                  <a:pt x="30509" y="115926"/>
                </a:cubicBezTo>
                <a:cubicBezTo>
                  <a:pt x="30482" y="117190"/>
                  <a:pt x="29748" y="118318"/>
                  <a:pt x="29403" y="119536"/>
                </a:cubicBezTo>
                <a:cubicBezTo>
                  <a:pt x="27829" y="125109"/>
                  <a:pt x="34415" y="129657"/>
                  <a:pt x="35455" y="135354"/>
                </a:cubicBezTo>
                <a:cubicBezTo>
                  <a:pt x="35736" y="136888"/>
                  <a:pt x="35735" y="138735"/>
                  <a:pt x="37029" y="139601"/>
                </a:cubicBezTo>
                <a:cubicBezTo>
                  <a:pt x="37625" y="139999"/>
                  <a:pt x="38374" y="140081"/>
                  <a:pt x="39090" y="140127"/>
                </a:cubicBezTo>
                <a:cubicBezTo>
                  <a:pt x="39409" y="140148"/>
                  <a:pt x="39736" y="140158"/>
                  <a:pt x="40067" y="140158"/>
                </a:cubicBezTo>
                <a:cubicBezTo>
                  <a:pt x="43538" y="140158"/>
                  <a:pt x="47454" y="138962"/>
                  <a:pt x="48151" y="135675"/>
                </a:cubicBezTo>
                <a:cubicBezTo>
                  <a:pt x="48366" y="134657"/>
                  <a:pt x="48212" y="133602"/>
                  <a:pt x="48243" y="132560"/>
                </a:cubicBezTo>
                <a:cubicBezTo>
                  <a:pt x="48336" y="129451"/>
                  <a:pt x="50239" y="126459"/>
                  <a:pt x="53017" y="125056"/>
                </a:cubicBezTo>
                <a:cubicBezTo>
                  <a:pt x="53771" y="124675"/>
                  <a:pt x="54600" y="124390"/>
                  <a:pt x="55202" y="123799"/>
                </a:cubicBezTo>
                <a:cubicBezTo>
                  <a:pt x="56528" y="122495"/>
                  <a:pt x="56234" y="120283"/>
                  <a:pt x="55553" y="118553"/>
                </a:cubicBezTo>
                <a:cubicBezTo>
                  <a:pt x="54872" y="116821"/>
                  <a:pt x="53881" y="115076"/>
                  <a:pt x="54120" y="113231"/>
                </a:cubicBezTo>
                <a:cubicBezTo>
                  <a:pt x="54502" y="110269"/>
                  <a:pt x="57681" y="108706"/>
                  <a:pt x="60090" y="106941"/>
                </a:cubicBezTo>
                <a:cubicBezTo>
                  <a:pt x="63716" y="104284"/>
                  <a:pt x="66206" y="100125"/>
                  <a:pt x="66835" y="95675"/>
                </a:cubicBezTo>
                <a:lnTo>
                  <a:pt x="66835" y="95675"/>
                </a:lnTo>
                <a:cubicBezTo>
                  <a:pt x="65061" y="96232"/>
                  <a:pt x="63075" y="96745"/>
                  <a:pt x="61220" y="96745"/>
                </a:cubicBezTo>
                <a:cubicBezTo>
                  <a:pt x="59581" y="96745"/>
                  <a:pt x="58045" y="96344"/>
                  <a:pt x="56849" y="95215"/>
                </a:cubicBezTo>
                <a:cubicBezTo>
                  <a:pt x="55965" y="94380"/>
                  <a:pt x="55421" y="93259"/>
                  <a:pt x="54897" y="92162"/>
                </a:cubicBezTo>
                <a:lnTo>
                  <a:pt x="50173" y="82291"/>
                </a:lnTo>
                <a:cubicBezTo>
                  <a:pt x="49966" y="81857"/>
                  <a:pt x="49755" y="81362"/>
                  <a:pt x="49925" y="80912"/>
                </a:cubicBezTo>
                <a:cubicBezTo>
                  <a:pt x="50074" y="80517"/>
                  <a:pt x="50366" y="80356"/>
                  <a:pt x="50717" y="80356"/>
                </a:cubicBezTo>
                <a:cubicBezTo>
                  <a:pt x="51453" y="80356"/>
                  <a:pt x="52449" y="81064"/>
                  <a:pt x="52928" y="81807"/>
                </a:cubicBezTo>
                <a:cubicBezTo>
                  <a:pt x="55452" y="85724"/>
                  <a:pt x="57718" y="89804"/>
                  <a:pt x="59707" y="94020"/>
                </a:cubicBezTo>
                <a:cubicBezTo>
                  <a:pt x="63791" y="93273"/>
                  <a:pt x="67648" y="91596"/>
                  <a:pt x="70980" y="89118"/>
                </a:cubicBezTo>
                <a:cubicBezTo>
                  <a:pt x="72037" y="88329"/>
                  <a:pt x="73088" y="87386"/>
                  <a:pt x="73445" y="86117"/>
                </a:cubicBezTo>
                <a:cubicBezTo>
                  <a:pt x="73802" y="84846"/>
                  <a:pt x="73146" y="83218"/>
                  <a:pt x="71846" y="82993"/>
                </a:cubicBezTo>
                <a:cubicBezTo>
                  <a:pt x="71723" y="82971"/>
                  <a:pt x="71600" y="82963"/>
                  <a:pt x="71476" y="82963"/>
                </a:cubicBezTo>
                <a:cubicBezTo>
                  <a:pt x="71093" y="82963"/>
                  <a:pt x="70708" y="83045"/>
                  <a:pt x="70324" y="83086"/>
                </a:cubicBezTo>
                <a:cubicBezTo>
                  <a:pt x="70133" y="83106"/>
                  <a:pt x="69943" y="83115"/>
                  <a:pt x="69755" y="83115"/>
                </a:cubicBezTo>
                <a:cubicBezTo>
                  <a:pt x="66927" y="83115"/>
                  <a:pt x="64468" y="80925"/>
                  <a:pt x="62588" y="78727"/>
                </a:cubicBezTo>
                <a:cubicBezTo>
                  <a:pt x="63132" y="78118"/>
                  <a:pt x="63852" y="77890"/>
                  <a:pt x="64640" y="77890"/>
                </a:cubicBezTo>
                <a:cubicBezTo>
                  <a:pt x="65842" y="77890"/>
                  <a:pt x="67201" y="78421"/>
                  <a:pt x="68334" y="78941"/>
                </a:cubicBezTo>
                <a:cubicBezTo>
                  <a:pt x="71699" y="80486"/>
                  <a:pt x="75249" y="81588"/>
                  <a:pt x="78895" y="82221"/>
                </a:cubicBezTo>
                <a:cubicBezTo>
                  <a:pt x="79803" y="82378"/>
                  <a:pt x="80736" y="82513"/>
                  <a:pt x="81554" y="82936"/>
                </a:cubicBezTo>
                <a:cubicBezTo>
                  <a:pt x="82126" y="83232"/>
                  <a:pt x="82622" y="83658"/>
                  <a:pt x="83095" y="84096"/>
                </a:cubicBezTo>
                <a:cubicBezTo>
                  <a:pt x="87298" y="87967"/>
                  <a:pt x="90407" y="93013"/>
                  <a:pt x="91975" y="98509"/>
                </a:cubicBezTo>
                <a:cubicBezTo>
                  <a:pt x="92104" y="98538"/>
                  <a:pt x="92231" y="98552"/>
                  <a:pt x="92354" y="98552"/>
                </a:cubicBezTo>
                <a:cubicBezTo>
                  <a:pt x="93754" y="98552"/>
                  <a:pt x="94717" y="96760"/>
                  <a:pt x="94833" y="95252"/>
                </a:cubicBezTo>
                <a:cubicBezTo>
                  <a:pt x="94960" y="93612"/>
                  <a:pt x="94769" y="91722"/>
                  <a:pt x="95948" y="90578"/>
                </a:cubicBezTo>
                <a:cubicBezTo>
                  <a:pt x="96875" y="89678"/>
                  <a:pt x="98399" y="89556"/>
                  <a:pt x="99214" y="88552"/>
                </a:cubicBezTo>
                <a:cubicBezTo>
                  <a:pt x="100238" y="87289"/>
                  <a:pt x="99703" y="85157"/>
                  <a:pt x="100900" y="84056"/>
                </a:cubicBezTo>
                <a:cubicBezTo>
                  <a:pt x="101284" y="83704"/>
                  <a:pt x="101728" y="83552"/>
                  <a:pt x="102190" y="83552"/>
                </a:cubicBezTo>
                <a:cubicBezTo>
                  <a:pt x="103537" y="83552"/>
                  <a:pt x="105034" y="84844"/>
                  <a:pt x="105630" y="86240"/>
                </a:cubicBezTo>
                <a:cubicBezTo>
                  <a:pt x="106431" y="88116"/>
                  <a:pt x="106723" y="90422"/>
                  <a:pt x="108410" y="91569"/>
                </a:cubicBezTo>
                <a:lnTo>
                  <a:pt x="111137" y="91176"/>
                </a:lnTo>
                <a:cubicBezTo>
                  <a:pt x="111152" y="95778"/>
                  <a:pt x="112750" y="100362"/>
                  <a:pt x="115602" y="103975"/>
                </a:cubicBezTo>
                <a:cubicBezTo>
                  <a:pt x="117157" y="103161"/>
                  <a:pt x="116453" y="100795"/>
                  <a:pt x="115480" y="99330"/>
                </a:cubicBezTo>
                <a:cubicBezTo>
                  <a:pt x="114508" y="97866"/>
                  <a:pt x="113554" y="95681"/>
                  <a:pt x="114936" y="94596"/>
                </a:cubicBezTo>
                <a:lnTo>
                  <a:pt x="114936" y="94596"/>
                </a:lnTo>
                <a:cubicBezTo>
                  <a:pt x="116854" y="94614"/>
                  <a:pt x="117747" y="97259"/>
                  <a:pt x="119611" y="97712"/>
                </a:cubicBezTo>
                <a:cubicBezTo>
                  <a:pt x="119777" y="97752"/>
                  <a:pt x="119940" y="97771"/>
                  <a:pt x="120101" y="97771"/>
                </a:cubicBezTo>
                <a:cubicBezTo>
                  <a:pt x="121744" y="97771"/>
                  <a:pt x="123089" y="95790"/>
                  <a:pt x="122784" y="94080"/>
                </a:cubicBezTo>
                <a:cubicBezTo>
                  <a:pt x="122451" y="92201"/>
                  <a:pt x="120835" y="90820"/>
                  <a:pt x="119169" y="89895"/>
                </a:cubicBezTo>
                <a:cubicBezTo>
                  <a:pt x="117675" y="88258"/>
                  <a:pt x="119833" y="85644"/>
                  <a:pt x="122018" y="85274"/>
                </a:cubicBezTo>
                <a:cubicBezTo>
                  <a:pt x="122730" y="85153"/>
                  <a:pt x="123464" y="85138"/>
                  <a:pt x="124199" y="85138"/>
                </a:cubicBezTo>
                <a:cubicBezTo>
                  <a:pt x="124443" y="85138"/>
                  <a:pt x="124686" y="85140"/>
                  <a:pt x="124930" y="85140"/>
                </a:cubicBezTo>
                <a:cubicBezTo>
                  <a:pt x="126201" y="85140"/>
                  <a:pt x="127452" y="85095"/>
                  <a:pt x="128573" y="84531"/>
                </a:cubicBezTo>
                <a:cubicBezTo>
                  <a:pt x="130946" y="83339"/>
                  <a:pt x="131739" y="80207"/>
                  <a:pt x="131200" y="77607"/>
                </a:cubicBezTo>
                <a:cubicBezTo>
                  <a:pt x="130659" y="75007"/>
                  <a:pt x="129117" y="72748"/>
                  <a:pt x="127857" y="70410"/>
                </a:cubicBezTo>
                <a:cubicBezTo>
                  <a:pt x="126781" y="68413"/>
                  <a:pt x="126249" y="65298"/>
                  <a:pt x="128341" y="64420"/>
                </a:cubicBezTo>
                <a:cubicBezTo>
                  <a:pt x="128900" y="64186"/>
                  <a:pt x="129528" y="64195"/>
                  <a:pt x="130135" y="64170"/>
                </a:cubicBezTo>
                <a:cubicBezTo>
                  <a:pt x="138047" y="63837"/>
                  <a:pt x="144592" y="55459"/>
                  <a:pt x="143005" y="47701"/>
                </a:cubicBezTo>
                <a:cubicBezTo>
                  <a:pt x="142706" y="46238"/>
                  <a:pt x="142140" y="44786"/>
                  <a:pt x="141097" y="43719"/>
                </a:cubicBezTo>
                <a:cubicBezTo>
                  <a:pt x="139216" y="41800"/>
                  <a:pt x="136024" y="41349"/>
                  <a:pt x="134619" y="39057"/>
                </a:cubicBezTo>
                <a:cubicBezTo>
                  <a:pt x="132900" y="36255"/>
                  <a:pt x="135025" y="32537"/>
                  <a:pt x="137778" y="30737"/>
                </a:cubicBezTo>
                <a:cubicBezTo>
                  <a:pt x="140529" y="28938"/>
                  <a:pt x="143891" y="28156"/>
                  <a:pt x="146461" y="26105"/>
                </a:cubicBezTo>
                <a:cubicBezTo>
                  <a:pt x="147145" y="26087"/>
                  <a:pt x="147512" y="25417"/>
                  <a:pt x="147638" y="24743"/>
                </a:cubicBezTo>
                <a:cubicBezTo>
                  <a:pt x="147716" y="24319"/>
                  <a:pt x="147611" y="23887"/>
                  <a:pt x="147608" y="23456"/>
                </a:cubicBezTo>
                <a:cubicBezTo>
                  <a:pt x="147598" y="22276"/>
                  <a:pt x="148442" y="21139"/>
                  <a:pt x="149574" y="20805"/>
                </a:cubicBezTo>
                <a:cubicBezTo>
                  <a:pt x="149811" y="20736"/>
                  <a:pt x="150056" y="20702"/>
                  <a:pt x="150302" y="20702"/>
                </a:cubicBezTo>
                <a:cubicBezTo>
                  <a:pt x="151231" y="20702"/>
                  <a:pt x="152165" y="21179"/>
                  <a:pt x="152664" y="21968"/>
                </a:cubicBezTo>
                <a:cubicBezTo>
                  <a:pt x="153442" y="23198"/>
                  <a:pt x="153129" y="24821"/>
                  <a:pt x="152563" y="26163"/>
                </a:cubicBezTo>
                <a:cubicBezTo>
                  <a:pt x="151998" y="27505"/>
                  <a:pt x="151199" y="28790"/>
                  <a:pt x="151051" y="30239"/>
                </a:cubicBezTo>
                <a:cubicBezTo>
                  <a:pt x="150905" y="31687"/>
                  <a:pt x="151726" y="33391"/>
                  <a:pt x="153173" y="33553"/>
                </a:cubicBezTo>
                <a:cubicBezTo>
                  <a:pt x="153252" y="33562"/>
                  <a:pt x="153330" y="33566"/>
                  <a:pt x="153406" y="33566"/>
                </a:cubicBezTo>
                <a:cubicBezTo>
                  <a:pt x="155043" y="33566"/>
                  <a:pt x="156090" y="31574"/>
                  <a:pt x="156201" y="29877"/>
                </a:cubicBezTo>
                <a:cubicBezTo>
                  <a:pt x="156318" y="28099"/>
                  <a:pt x="155972" y="26160"/>
                  <a:pt x="156925" y="24659"/>
                </a:cubicBezTo>
                <a:cubicBezTo>
                  <a:pt x="158377" y="22374"/>
                  <a:pt x="162385" y="21839"/>
                  <a:pt x="162490" y="19133"/>
                </a:cubicBezTo>
                <a:cubicBezTo>
                  <a:pt x="162574" y="16945"/>
                  <a:pt x="159821" y="15661"/>
                  <a:pt x="159327" y="13530"/>
                </a:cubicBezTo>
                <a:cubicBezTo>
                  <a:pt x="159129" y="12668"/>
                  <a:pt x="159325" y="11773"/>
                  <a:pt x="159405" y="10894"/>
                </a:cubicBezTo>
                <a:cubicBezTo>
                  <a:pt x="159709" y="7612"/>
                  <a:pt x="158263" y="4218"/>
                  <a:pt x="155688" y="2163"/>
                </a:cubicBezTo>
                <a:cubicBezTo>
                  <a:pt x="153919" y="751"/>
                  <a:pt x="151652" y="0"/>
                  <a:pt x="149391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0" name="Google Shape;1190;p94"/>
          <p:cNvSpPr txBox="1"/>
          <p:nvPr>
            <p:ph type="title" idx="4294967295"/>
          </p:nvPr>
        </p:nvSpPr>
        <p:spPr>
          <a:xfrm>
            <a:off x="8609965" y="4716780"/>
            <a:ext cx="953135" cy="755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1948</a:t>
            </a:r>
            <a:endParaRPr lang="en-US" sz="1800"/>
          </a:p>
        </p:txBody>
      </p:sp>
      <p:sp>
        <p:nvSpPr>
          <p:cNvPr id="1191" name="Google Shape;1191;p94"/>
          <p:cNvSpPr txBox="1"/>
          <p:nvPr/>
        </p:nvSpPr>
        <p:spPr>
          <a:xfrm>
            <a:off x="10052685" y="4968240"/>
            <a:ext cx="408940" cy="5035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...</a:t>
            </a:r>
            <a:endParaRPr lang="en-US" sz="1800"/>
          </a:p>
        </p:txBody>
      </p:sp>
      <p:sp>
        <p:nvSpPr>
          <p:cNvPr id="1192" name="Google Shape;1192;p94"/>
          <p:cNvSpPr txBox="1"/>
          <p:nvPr/>
        </p:nvSpPr>
        <p:spPr>
          <a:xfrm>
            <a:off x="10858500" y="4848225"/>
            <a:ext cx="887095" cy="6235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2022</a:t>
            </a:r>
            <a:endParaRPr lang="en-US" sz="1800" b="1"/>
          </a:p>
        </p:txBody>
      </p:sp>
      <p:cxnSp>
        <p:nvCxnSpPr>
          <p:cNvPr id="1194" name="Google Shape;1194;p94"/>
          <p:cNvCxnSpPr/>
          <p:nvPr/>
        </p:nvCxnSpPr>
        <p:spPr>
          <a:xfrm flipV="1">
            <a:off x="10461509" y="5171682"/>
            <a:ext cx="3968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94"/>
          <p:cNvCxnSpPr/>
          <p:nvPr/>
        </p:nvCxnSpPr>
        <p:spPr>
          <a:xfrm flipV="1">
            <a:off x="9563055" y="5171682"/>
            <a:ext cx="48958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86"/>
          <p:cNvGrpSpPr/>
          <p:nvPr/>
        </p:nvGrpSpPr>
        <p:grpSpPr>
          <a:xfrm>
            <a:off x="3558540" y="5603240"/>
            <a:ext cx="483235" cy="414655"/>
            <a:chOff x="5216456" y="3725484"/>
            <a:chExt cx="356196" cy="265631"/>
          </a:xfrm>
        </p:grpSpPr>
        <p:sp>
          <p:nvSpPr>
            <p:cNvPr id="999" name="Google Shape;999;p8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8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Text Box 13"/>
          <p:cNvSpPr txBox="1"/>
          <p:nvPr/>
        </p:nvSpPr>
        <p:spPr>
          <a:xfrm>
            <a:off x="3709670" y="5668010"/>
            <a:ext cx="52730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>
                <a:sym typeface="+mn-ea"/>
              </a:rPr>
              <a:t>Examine la démographie israélienne, y compris la population par nationalité et pays de naissance, offrant des perspectives sur la diversité et l'évolution sociétale.</a:t>
            </a:r>
            <a:endParaRPr lang="en-US" b="1">
              <a:sym typeface="+mn-ea"/>
            </a:endParaRPr>
          </a:p>
        </p:txBody>
      </p:sp>
      <p:sp>
        <p:nvSpPr>
          <p:cNvPr id="4" name="Freeform 44"/>
          <p:cNvSpPr/>
          <p:nvPr>
            <p:custDataLst>
              <p:tags r:id="rId7"/>
            </p:custDataLst>
          </p:nvPr>
        </p:nvSpPr>
        <p:spPr bwMode="gray">
          <a:xfrm rot="5235986">
            <a:off x="5357495" y="3508375"/>
            <a:ext cx="1176655" cy="111760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 fontScale="25000"/>
          </a:bodyPr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230495" y="4318000"/>
            <a:ext cx="15754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 i="1">
                <a:sym typeface="+mn-ea"/>
              </a:rPr>
              <a:t>le nombre d'habitants</a:t>
            </a:r>
            <a:endParaRPr lang="en-US" sz="2000" b="1" i="1"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89276" y="2735264"/>
            <a:ext cx="79375" cy="4921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0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5364" name="矩形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6913" y="2735264"/>
            <a:ext cx="1344612" cy="4921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 fontScale="92500" lnSpcReduction="2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LOREM</a:t>
            </a:r>
            <a:endParaRPr lang="zh-CN" alt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367" name="矩形 1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8964" y="3324226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</a:rPr>
              <a:t>Lorem ipsum dolor sit amet, consectetur adipisicing elit.Lorem ipsum d</a:t>
            </a:r>
            <a:endParaRPr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38200" y="104076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Modèle multidimensionnel proposé: Matrice de BUS</a:t>
            </a:r>
            <a:endParaRPr 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1824355"/>
            <a:ext cx="9391015" cy="48094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885190" y="3169285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ym typeface="+mn-ea"/>
              </a:rPr>
              <a:t>Modèle multidimensionnel proposé: Le modèle logique</a:t>
            </a:r>
            <a:endParaRPr lang="en-US"/>
          </a:p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0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08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1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2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32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4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48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6*l_i*1_1"/>
  <p:tag name="KSO_WM_UNIT_CLEAR" val="1"/>
  <p:tag name="KSO_WM_UNIT_LAYERLEVEL" val="1_1"/>
  <p:tag name="KSO_WM_DIAGRAM_GROUP_CODE" val="l1-1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5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6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6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"/>
  <p:tag name="KSO_WM_UNIT_ID" val="custom160447_23*m_i*1_1"/>
  <p:tag name="KSO_WM_UNIT_CLEAR" val="1"/>
  <p:tag name="KSO_WM_UNIT_LAYERLEVEL" val="1_1"/>
  <p:tag name="KSO_WM_DIAGRAM_GROUP_CODE" val="m1-1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3*m_i*1_2"/>
  <p:tag name="KSO_WM_UNIT_CLEAR" val="1"/>
  <p:tag name="KSO_WM_UNIT_LAYERLEVEL" val="1_1"/>
  <p:tag name="KSO_WM_DIAGRAM_GROUP_CODE" val="m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1_1"/>
  <p:tag name="KSO_WM_UNIT_ID" val="custom160447_23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3"/>
  <p:tag name="KSO_WM_UNIT_ID" val="custom160447_23*m_i*1_3"/>
  <p:tag name="KSO_WM_UNIT_CLEAR" val="1"/>
  <p:tag name="KSO_WM_UNIT_LAYERLEVEL" val="1_1"/>
  <p:tag name="KSO_WM_DIAGRAM_GROUP_CODE" val="m1-1"/>
</p:tagLst>
</file>

<file path=ppt/tags/tag172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3"/>
  <p:tag name="KSO_WM_SLIDE_INDEX" val="23"/>
  <p:tag name="KSO_WM_SLIDE_ITEM_CNT" val="1"/>
  <p:tag name="KSO_WM_SLIDE_LAYOUT" val="a_m"/>
  <p:tag name="KSO_WM_SLIDE_LAYOUT_CNT" val="1_1"/>
  <p:tag name="KSO_WM_SLIDE_TYPE" val="text"/>
  <p:tag name="KSO_WM_BEAUTIFY_FLAG" val="#wm#"/>
  <p:tag name="KSO_WM_SLIDE_POSITION" val="378*138"/>
  <p:tag name="KSO_WM_SLIDE_SIZE" val="204*349"/>
  <p:tag name="KSO_WM_DIAGRAM_GROUP_CODE" val="m1-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7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"/>
  <p:tag name="KSO_WM_UNIT_ID" val="custom160447_24*m_i*1_1"/>
  <p:tag name="KSO_WM_UNIT_CLEAR" val="1"/>
  <p:tag name="KSO_WM_UNIT_LAYERLEVEL" val="1_1"/>
  <p:tag name="KSO_WM_DIAGRAM_GROUP_CODE" val="m1-1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0"/>
  <p:tag name="KSO_WM_UNIT_ID" val="custom160447_24*m_i*1_10"/>
  <p:tag name="KSO_WM_UNIT_CLEAR" val="1"/>
  <p:tag name="KSO_WM_UNIT_LAYERLEVEL" val="1_1"/>
  <p:tag name="KSO_WM_DIAGRAM_GROUP_CODE" val="m1-1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4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3"/>
  <p:tag name="KSO_WM_UNIT_ID" val="custom160447_24*m_i*1_3"/>
  <p:tag name="KSO_WM_UNIT_CLEAR" val="1"/>
  <p:tag name="KSO_WM_UNIT_LAYERLEVEL" val="1_1"/>
  <p:tag name="KSO_WM_DIAGRAM_GROUP_CODE" val="m1-1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4"/>
  <p:tag name="KSO_WM_UNIT_ID" val="custom160447_24*m_i*1_4"/>
  <p:tag name="KSO_WM_UNIT_CLEAR" val="1"/>
  <p:tag name="KSO_WM_UNIT_LAYERLEVEL" val="1_1"/>
  <p:tag name="KSO_WM_DIAGRAM_GROUP_CODE" val="m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2_1"/>
  <p:tag name="KSO_WM_UNIT_ID" val="custom160447_24*m_h_f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1_1"/>
  <p:tag name="KSO_WM_UNIT_ID" val="custom160447_24*m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5"/>
  <p:tag name="KSO_WM_UNIT_ID" val="custom160447_24*m_i*1_5"/>
  <p:tag name="KSO_WM_UNIT_CLEAR" val="1"/>
  <p:tag name="KSO_WM_UNIT_LAYERLEVEL" val="1_1"/>
  <p:tag name="KSO_WM_DIAGRAM_GROUP_CODE" val="m1-1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6"/>
  <p:tag name="KSO_WM_UNIT_ID" val="custom160447_24*m_i*1_6"/>
  <p:tag name="KSO_WM_UNIT_CLEAR" val="1"/>
  <p:tag name="KSO_WM_UNIT_LAYERLEVEL" val="1_1"/>
  <p:tag name="KSO_WM_DIAGRAM_GROUP_CODE" val="m1-1"/>
</p:tagLst>
</file>

<file path=ppt/tags/tag184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4"/>
  <p:tag name="KSO_WM_SLIDE_INDEX" val="24"/>
  <p:tag name="KSO_WM_SLIDE_ITEM_CNT" val="2"/>
  <p:tag name="KSO_WM_SLIDE_LAYOUT" val="a_m"/>
  <p:tag name="KSO_WM_SLIDE_LAYOUT_CNT" val="1_1"/>
  <p:tag name="KSO_WM_SLIDE_TYPE" val="text"/>
  <p:tag name="KSO_WM_BEAUTIFY_FLAG" val="#wm#"/>
  <p:tag name="KSO_WM_SLIDE_POSITION" val="192*135"/>
  <p:tag name="KSO_WM_SLIDE_SIZE" val="574*341"/>
  <p:tag name="KSO_WM_DIAGRAM_GROUP_CODE" val="m1-1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8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88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19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"/>
  <p:tag name="KSO_WM_UNIT_ID" val="custom160447_25*m_i*1_1"/>
  <p:tag name="KSO_WM_UNIT_CLEAR" val="1"/>
  <p:tag name="KSO_WM_UNIT_LAYERLEVEL" val="1_1"/>
  <p:tag name="KSO_WM_DIAGRAM_GROUP_CODE" val="m1-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0"/>
  <p:tag name="KSO_WM_UNIT_ID" val="custom160447_25*m_i*1_10"/>
  <p:tag name="KSO_WM_UNIT_CLEAR" val="1"/>
  <p:tag name="KSO_WM_UNIT_LAYERLEVEL" val="1_1"/>
  <p:tag name="KSO_WM_DIAGRAM_GROUP_CODE" val="m1-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5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3_1"/>
  <p:tag name="KSO_WM_UNIT_ID" val="custom160447_25*m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5*m_i*1_2"/>
  <p:tag name="KSO_WM_UNIT_CLEAR" val="1"/>
  <p:tag name="KSO_WM_UNIT_LAYERLEVEL" val="1_1"/>
  <p:tag name="KSO_WM_DIAGRAM_GROUP_CODE" val="m1-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3"/>
  <p:tag name="KSO_WM_UNIT_ID" val="custom160447_25*m_i*1_3"/>
  <p:tag name="KSO_WM_UNIT_CLEAR" val="1"/>
  <p:tag name="KSO_WM_UNIT_LAYERLEVEL" val="1_1"/>
  <p:tag name="KSO_WM_DIAGRAM_GROUP_CODE" val="m1-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5"/>
  <p:tag name="KSO_WM_UNIT_ID" val="custom160447_25*m_i*1_5"/>
  <p:tag name="KSO_WM_UNIT_CLEAR" val="1"/>
  <p:tag name="KSO_WM_UNIT_LAYERLEVEL" val="1_1"/>
  <p:tag name="KSO_WM_DIAGRAM_GROUP_CODE" val="m1-1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6"/>
  <p:tag name="KSO_WM_UNIT_ID" val="custom160447_25*m_i*1_6"/>
  <p:tag name="KSO_WM_UNIT_CLEAR" val="1"/>
  <p:tag name="KSO_WM_UNIT_LAYERLEVEL" val="1_1"/>
  <p:tag name="KSO_WM_DIAGRAM_GROUP_CODE" val="m1-1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2_1"/>
  <p:tag name="KSO_WM_UNIT_ID" val="custom160447_25*m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1_1"/>
  <p:tag name="KSO_WM_UNIT_ID" val="custom160447_25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7"/>
  <p:tag name="KSO_WM_UNIT_ID" val="custom160447_25*m_i*1_7"/>
  <p:tag name="KSO_WM_UNIT_CLEAR" val="1"/>
  <p:tag name="KSO_WM_UNIT_LAYERLEVEL" val="1_1"/>
  <p:tag name="KSO_WM_DIAGRAM_GROUP_CODE" val="m1-1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8"/>
  <p:tag name="KSO_WM_UNIT_ID" val="custom160447_25*m_i*1_8"/>
  <p:tag name="KSO_WM_UNIT_CLEAR" val="1"/>
  <p:tag name="KSO_WM_UNIT_LAYERLEVEL" val="1_1"/>
  <p:tag name="KSO_WM_DIAGRAM_GROUP_CODE" val="m1-1"/>
</p:tagLst>
</file>

<file path=ppt/tags/tag203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5"/>
  <p:tag name="KSO_WM_SLIDE_INDEX" val="25"/>
  <p:tag name="KSO_WM_SLIDE_ITEM_CNT" val="3"/>
  <p:tag name="KSO_WM_SLIDE_LAYOUT" val="a_m"/>
  <p:tag name="KSO_WM_SLIDE_LAYOUT_CNT" val="1_1"/>
  <p:tag name="KSO_WM_SLIDE_TYPE" val="text"/>
  <p:tag name="KSO_WM_BEAUTIFY_FLAG" val="#wm#"/>
  <p:tag name="KSO_WM_SLIDE_POSITION" val="196*135"/>
  <p:tag name="KSO_WM_SLIDE_SIZE" val="566*362"/>
  <p:tag name="KSO_WM_DIAGRAM_GROUP_CODE" val="m1-1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05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"/>
  <p:tag name="KSO_WM_UNIT_ID" val="custom160447_25*m_i*1_1"/>
  <p:tag name="KSO_WM_UNIT_CLEAR" val="1"/>
  <p:tag name="KSO_WM_UNIT_LAYERLEVEL" val="1_1"/>
  <p:tag name="KSO_WM_DIAGRAM_GROUP_CODE" val="m1-1"/>
</p:tagLst>
</file>

<file path=ppt/tags/tag20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10"/>
  <p:tag name="KSO_WM_UNIT_ID" val="custom160447_25*m_i*1_10"/>
  <p:tag name="KSO_WM_UNIT_CLEAR" val="1"/>
  <p:tag name="KSO_WM_UNIT_LAYERLEVEL" val="1_1"/>
  <p:tag name="KSO_WM_DIAGRAM_GROUP_CODE" val="m1-1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5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3_1"/>
  <p:tag name="KSO_WM_UNIT_ID" val="custom160447_25*m_h_f*1_3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5*m_i*1_2"/>
  <p:tag name="KSO_WM_UNIT_CLEAR" val="1"/>
  <p:tag name="KSO_WM_UNIT_LAYERLEVEL" val="1_1"/>
  <p:tag name="KSO_WM_DIAGRAM_GROUP_CODE" val="m1-1"/>
</p:tagLst>
</file>

<file path=ppt/tags/tag2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3"/>
  <p:tag name="KSO_WM_UNIT_ID" val="custom160447_25*m_i*1_3"/>
  <p:tag name="KSO_WM_UNIT_CLEAR" val="1"/>
  <p:tag name="KSO_WM_UNIT_LAYERLEVEL" val="1_1"/>
  <p:tag name="KSO_WM_DIAGRAM_GROUP_CODE" val="m1-1"/>
</p:tagLst>
</file>

<file path=ppt/tags/tag2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5"/>
  <p:tag name="KSO_WM_UNIT_ID" val="custom160447_25*m_i*1_5"/>
  <p:tag name="KSO_WM_UNIT_CLEAR" val="1"/>
  <p:tag name="KSO_WM_UNIT_LAYERLEVEL" val="1_1"/>
  <p:tag name="KSO_WM_DIAGRAM_GROUP_CODE" val="m1-1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6"/>
  <p:tag name="KSO_WM_UNIT_ID" val="custom160447_25*m_i*1_6"/>
  <p:tag name="KSO_WM_UNIT_CLEAR" val="1"/>
  <p:tag name="KSO_WM_UNIT_LAYERLEVEL" val="1_1"/>
  <p:tag name="KSO_WM_DIAGRAM_GROUP_CODE" val="m1-1"/>
</p:tagLst>
</file>

<file path=ppt/tags/tag2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2_1"/>
  <p:tag name="KSO_WM_UNIT_ID" val="custom160447_25*m_h_f*1_2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h_f"/>
  <p:tag name="KSO_WM_UNIT_INDEX" val="1_1_1"/>
  <p:tag name="KSO_WM_UNIT_ID" val="custom160447_25*m_h_f*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4"/>
  <p:tag name="KSO_WM_UNIT_PRESET_TEXT_LEN" val="57"/>
  <p:tag name="KSO_WM_DIAGRAM_GROUP_CODE" val="m1-1"/>
</p:tagLst>
</file>

<file path=ppt/tags/tag2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7"/>
  <p:tag name="KSO_WM_UNIT_ID" val="custom160447_25*m_i*1_7"/>
  <p:tag name="KSO_WM_UNIT_CLEAR" val="1"/>
  <p:tag name="KSO_WM_UNIT_LAYERLEVEL" val="1_1"/>
  <p:tag name="KSO_WM_DIAGRAM_GROUP_CODE" val="m1-1"/>
</p:tagLst>
</file>

<file path=ppt/tags/tag2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8"/>
  <p:tag name="KSO_WM_UNIT_ID" val="custom160447_25*m_i*1_8"/>
  <p:tag name="KSO_WM_UNIT_CLEAR" val="1"/>
  <p:tag name="KSO_WM_UNIT_LAYERLEVEL" val="1_1"/>
  <p:tag name="KSO_WM_DIAGRAM_GROUP_CODE" val="m1-1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6"/>
  <p:tag name="KSO_WM_UNIT_ID" val="custom160447_26*m_i*1_6"/>
  <p:tag name="KSO_WM_UNIT_CLEAR" val="1"/>
  <p:tag name="KSO_WM_UNIT_LAYERLEVEL" val="1_1"/>
  <p:tag name="KSO_WM_DIAGRAM_GROUP_CODE" val="m1-1"/>
</p:tagLst>
</file>

<file path=ppt/tags/tag2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5"/>
  <p:tag name="KSO_WM_UNIT_ID" val="custom160447_26*m_i*1_5"/>
  <p:tag name="KSO_WM_UNIT_CLEAR" val="1"/>
  <p:tag name="KSO_WM_UNIT_LAYERLEVEL" val="1_1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6*l_i*1_1"/>
  <p:tag name="KSO_WM_UNIT_CLEAR" val="1"/>
  <p:tag name="KSO_WM_UNIT_LAYERLEVEL" val="1_1"/>
  <p:tag name="KSO_WM_DIAGRAM_GROUP_CODE" val="l1-1"/>
</p:tagLst>
</file>

<file path=ppt/tags/tag220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5"/>
  <p:tag name="KSO_WM_SLIDE_INDEX" val="25"/>
  <p:tag name="KSO_WM_SLIDE_ITEM_CNT" val="3"/>
  <p:tag name="KSO_WM_SLIDE_LAYOUT" val="a_m"/>
  <p:tag name="KSO_WM_SLIDE_LAYOUT_CNT" val="1_1"/>
  <p:tag name="KSO_WM_SLIDE_TYPE" val="text"/>
  <p:tag name="KSO_WM_BEAUTIFY_FLAG" val="#wm#"/>
  <p:tag name="KSO_WM_SLIDE_POSITION" val="196*135"/>
  <p:tag name="KSO_WM_SLIDE_SIZE" val="566*362"/>
  <p:tag name="KSO_WM_DIAGRAM_GROUP_CODE" val="m1-1"/>
</p:tagLst>
</file>

<file path=ppt/tags/tag2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22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297"/>
  <p:tag name="KSO_WM_DIAGRAM_GROUP_CODE" val="l1-1"/>
</p:tagLst>
</file>

<file path=ppt/tags/tag2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2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297"/>
  <p:tag name="KSO_WM_DIAGRAM_GROUP_CODE" val="l1-1"/>
</p:tagLst>
</file>

<file path=ppt/tags/tag2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9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28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SLIDE_POSITION" val="195*198"/>
  <p:tag name="KSO_WM_SLIDE_SIZE" val="338*260"/>
  <p:tag name="KSO_WM_DIAGRAM_GROUP_CODE" val="l1-1"/>
</p:tagLst>
</file>

<file path=ppt/tags/tag2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3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297"/>
  <p:tag name="KSO_WM_DIAGRAM_GROUP_CODE" val="l1-1"/>
</p:tagLst>
</file>

<file path=ppt/tags/tag2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0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2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0"/>
  <p:tag name="KSO_WM_SLIDE_INDEX" val="10"/>
  <p:tag name="KSO_WM_SLIDE_ITEM_CNT" val="5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297"/>
  <p:tag name="KSO_WM_DIAGRAM_GROUP_CODE" val="l1-1"/>
</p:tagLst>
</file>

<file path=ppt/tags/tag2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34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2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7_22*i*3"/>
  <p:tag name="KSO_WM_TEMPLATE_CATEGORY" val="custom"/>
  <p:tag name="KSO_WM_TEMPLATE_INDEX" val="160447"/>
  <p:tag name="KSO_WM_UNIT_INDEX" val="3"/>
</p:tagLst>
</file>

<file path=ppt/tags/tag2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7_22*i*4"/>
  <p:tag name="KSO_WM_TEMPLATE_CATEGORY" val="custom"/>
  <p:tag name="KSO_WM_TEMPLATE_INDEX" val="160447"/>
  <p:tag name="KSO_WM_UNIT_INDEX" val="4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52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2"/>
  <p:tag name="KSO_WM_SLIDE_INDEX" val="22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2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7_22*i*3"/>
  <p:tag name="KSO_WM_TEMPLATE_CATEGORY" val="custom"/>
  <p:tag name="KSO_WM_TEMPLATE_INDEX" val="160447"/>
  <p:tag name="KSO_WM_UNIT_INDEX" val="3"/>
</p:tagLst>
</file>

<file path=ppt/tags/tag25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7_22*i*4"/>
  <p:tag name="KSO_WM_TEMPLATE_CATEGORY" val="custom"/>
  <p:tag name="KSO_WM_TEMPLATE_INDEX" val="160447"/>
  <p:tag name="KSO_WM_UNIT_INDEX" val="4"/>
</p:tagLst>
</file>

<file path=ppt/tags/tag2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</p:tagLst>
</file>

<file path=ppt/tags/tag2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</p:tagLst>
</file>

<file path=ppt/tags/tag2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7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270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2"/>
  <p:tag name="KSO_WM_SLIDE_INDEX" val="22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2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7_22*i*3"/>
  <p:tag name="KSO_WM_TEMPLATE_CATEGORY" val="custom"/>
  <p:tag name="KSO_WM_TEMPLATE_INDEX" val="160447"/>
  <p:tag name="KSO_WM_UNIT_INDEX" val="3"/>
</p:tagLst>
</file>

<file path=ppt/tags/tag2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4*l_i*1_1"/>
  <p:tag name="KSO_WM_UNIT_CLEAR" val="1"/>
  <p:tag name="KSO_WM_UNIT_LAYERLEVEL" val="1_1"/>
  <p:tag name="KSO_WM_DIAGRAM_GROUP_CODE" val="l1-2"/>
</p:tagLst>
</file>

<file path=ppt/tags/tag2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4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2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4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69"/>
  <p:tag name="KSO_WM_DIAGRAM_GROUP_CODE" val="l1-2"/>
</p:tagLst>
</file>

<file path=ppt/tags/tag2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m_i"/>
  <p:tag name="KSO_WM_UNIT_INDEX" val="1_2"/>
  <p:tag name="KSO_WM_UNIT_ID" val="custom160447_26*m_i*1_2"/>
  <p:tag name="KSO_WM_UNIT_CLEAR" val="1"/>
  <p:tag name="KSO_WM_UNIT_LAYERLEVEL" val="1_1"/>
  <p:tag name="KSO_WM_DIAGRAM_GROUP_CODE" val="m1-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6*l_i*1_1"/>
  <p:tag name="KSO_WM_UNIT_CLEAR" val="1"/>
  <p:tag name="KSO_WM_UNIT_LAYERLEVEL" val="1_1"/>
  <p:tag name="KSO_WM_DIAGRAM_GROUP_CODE" val="l1-1"/>
</p:tagLst>
</file>

<file path=ppt/tags/tag280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2"/>
  <p:tag name="KSO_WM_SLIDE_INDEX" val="22"/>
  <p:tag name="KSO_WM_SLIDE_ITEM_CNT" val="2"/>
  <p:tag name="KSO_WM_SLIDE_LAYOUT" val="a_f"/>
  <p:tag name="KSO_WM_SLIDE_LAYOUT_CNT" val="1_2"/>
  <p:tag name="KSO_WM_SLIDE_TYPE" val="text"/>
  <p:tag name="KSO_WM_BEAUTIFY_FLAG" val="#wm#"/>
  <p:tag name="KSO_WM_SLIDE_POSITION" val="66*152"/>
  <p:tag name="KSO_WM_SLIDE_SIZE" val="828*338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282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2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84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7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3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6*l_i*1_1"/>
  <p:tag name="KSO_WM_UNIT_CLEAR" val="1"/>
  <p:tag name="KSO_WM_UNIT_LAYERLEVEL" val="1_1"/>
  <p:tag name="KSO_WM_DIAGRAM_GROUP_CODE" val="l1-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41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i"/>
  <p:tag name="KSO_WM_UNIT_INDEX" val="1_1"/>
  <p:tag name="KSO_WM_UNIT_ID" val="custom160447_13*l_i*1_1"/>
  <p:tag name="KSO_WM_UNIT_CLEAR" val="1"/>
  <p:tag name="KSO_WM_UNIT_LAYERLEVEL" val="1_1"/>
  <p:tag name="KSO_WM_DIAGRAM_GROUP_CODE" val="l1-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a"/>
  <p:tag name="KSO_WM_UNIT_INDEX" val="1_1_1"/>
  <p:tag name="KSO_WM_UNIT_ID" val="custom160447_13*l_h_a*1_1_1"/>
  <p:tag name="KSO_WM_UNIT_CLEAR" val="1"/>
  <p:tag name="KSO_WM_UNIT_LAYERLEVEL" val="1_1_1"/>
  <p:tag name="KSO_WM_UNIT_VALUE" val="5"/>
  <p:tag name="KSO_WM_UNIT_HIGHLIGHT" val="0"/>
  <p:tag name="KSO_WM_UNIT_COMPATIBLE" val="0"/>
  <p:tag name="KSO_WM_UNIT_PRESET_TEXT_INDEX" val="3"/>
  <p:tag name="KSO_WM_UNIT_PRESET_TEXT_LEN" val="5"/>
  <p:tag name="KSO_WM_DIAGRAM_GROUP_CODE" val="l1-2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48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5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52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5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7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6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67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7"/>
  <p:tag name="KSO_WM_SLIDE_INDEX" val="7"/>
  <p:tag name="KSO_WM_SLIDE_ITEM_CNT" val="2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0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79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6*l_i*1_1"/>
  <p:tag name="KSO_WM_UNIT_CLEAR" val="1"/>
  <p:tag name="KSO_WM_UNIT_LAYERLEVEL" val="1_1"/>
  <p:tag name="KSO_WM_DIAGRAM_GROUP_CODE" val="l1-1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84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92.xml><?xml version="1.0" encoding="utf-8"?>
<p:tagLst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8*l_i*1_1"/>
  <p:tag name="KSO_WM_UNIT_CLEAR" val="1"/>
  <p:tag name="KSO_WM_UNIT_LAYERLEVEL" val="1_1"/>
  <p:tag name="KSO_WM_DIAGRAM_GROUP_CODE" val="l1-1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8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8*l_i*1_2"/>
  <p:tag name="KSO_WM_UNIT_CLEAR" val="1"/>
  <p:tag name="KSO_WM_UNIT_LAYERLEVEL" val="1_1"/>
  <p:tag name="KSO_WM_DIAGRAM_GROUP_CODE" val="l1-1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8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8*l_i*1_3"/>
  <p:tag name="KSO_WM_UNIT_CLEAR" val="1"/>
  <p:tag name="KSO_WM_UNIT_LAYERLEVEL" val="1_1"/>
  <p:tag name="KSO_WM_DIAGRAM_GROUP_CODE" val="l1-1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8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8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Theme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5817</Words>
  <Application>WPS Presentation</Application>
  <PresentationFormat>宽屏</PresentationFormat>
  <Paragraphs>548</Paragraphs>
  <Slides>51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</vt:lpstr>
      <vt:lpstr>SimSun</vt:lpstr>
      <vt:lpstr>Wingdings</vt:lpstr>
      <vt:lpstr>幼圆</vt:lpstr>
      <vt:lpstr>黑体</vt:lpstr>
      <vt:lpstr>Calibri</vt:lpstr>
      <vt:lpstr>DM Serif Display</vt:lpstr>
      <vt:lpstr>Segoe Print</vt:lpstr>
      <vt:lpstr>Microsoft YaHei</vt:lpstr>
      <vt:lpstr>Arial Unicode MS</vt:lpstr>
      <vt:lpstr>黑体</vt:lpstr>
      <vt:lpstr>Office Theme</vt:lpstr>
      <vt:lpstr>Analyse Multidimensionnelle du Conflit Palestine-Israël : Construction d'un Tableau de Bord Dynamique et d'un Rapport d'Impact</vt:lpstr>
      <vt:lpstr>PowerPoint 演示文稿</vt:lpstr>
      <vt:lpstr>PowerPoint 演示文稿</vt:lpstr>
      <vt:lpstr>1950</vt:lpstr>
      <vt:lpstr>1950</vt:lpstr>
      <vt:lpstr>1950</vt:lpstr>
      <vt:lpstr>1950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Stratégie de Mise à Jour </vt:lpstr>
      <vt:lpstr>PowerPoint 演示文稿</vt:lpstr>
      <vt:lpstr>Stratégie de Mise à Jour </vt:lpstr>
      <vt:lpstr>PowerPoint 演示文稿</vt:lpstr>
      <vt:lpstr>PowerPoint 演示文稿</vt:lpstr>
      <vt:lpstr>PowerPoint 演示文稿</vt:lpstr>
      <vt:lpstr>Stratégie de Mise à Jour </vt:lpstr>
      <vt:lpstr>PowerPoint 演示文稿</vt:lpstr>
      <vt:lpstr>Stratégie de Mise à Jour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Les outils utilisés et justification</vt:lpstr>
      <vt:lpstr>Les outils utilisés et justification</vt:lpstr>
      <vt:lpstr>Les outils utilisés et justification</vt:lpstr>
      <vt:lpstr>Les outils utilisés et justification</vt:lpstr>
      <vt:lpstr>Démonstration</vt:lpstr>
      <vt:lpstr>Analyse Multidimensionnelle du Conflit Palestine-Israël : Construction d'un Tableau de Bord Dynamique et d'un Rapport d'Impact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omaima</cp:lastModifiedBy>
  <cp:revision>259</cp:revision>
  <dcterms:created xsi:type="dcterms:W3CDTF">2015-04-01T06:15:00Z</dcterms:created>
  <dcterms:modified xsi:type="dcterms:W3CDTF">2023-12-16T09:41:01Z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1033-12.2.0.13359</vt:lpwstr>
  </property>
  <property fmtid="{D5CDD505-2E9C-101B-9397-08002B2CF9AE}" pid="3" name="ICV">
    <vt:lpwstr>4C7AB7442B1E47B2A083405FB5F0BCE6_12</vt:lpwstr>
  </property>
</Properties>
</file>